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42" r:id="rId3"/>
    <p:sldId id="343" r:id="rId4"/>
    <p:sldId id="320" r:id="rId5"/>
    <p:sldId id="265" r:id="rId6"/>
    <p:sldId id="321" r:id="rId7"/>
    <p:sldId id="322" r:id="rId8"/>
    <p:sldId id="323" r:id="rId9"/>
    <p:sldId id="324" r:id="rId10"/>
    <p:sldId id="325" r:id="rId11"/>
    <p:sldId id="326" r:id="rId12"/>
    <p:sldId id="327" r:id="rId13"/>
    <p:sldId id="328" r:id="rId14"/>
    <p:sldId id="329" r:id="rId15"/>
    <p:sldId id="330" r:id="rId16"/>
    <p:sldId id="331" r:id="rId17"/>
    <p:sldId id="260" r:id="rId18"/>
    <p:sldId id="261" r:id="rId19"/>
    <p:sldId id="262" r:id="rId20"/>
    <p:sldId id="264" r:id="rId21"/>
    <p:sldId id="267" r:id="rId22"/>
    <p:sldId id="344" r:id="rId23"/>
    <p:sldId id="345" r:id="rId24"/>
    <p:sldId id="349" r:id="rId25"/>
    <p:sldId id="350" r:id="rId26"/>
    <p:sldId id="337" r:id="rId27"/>
    <p:sldId id="25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82248" autoAdjust="0"/>
  </p:normalViewPr>
  <p:slideViewPr>
    <p:cSldViewPr snapToGrid="0">
      <p:cViewPr>
        <p:scale>
          <a:sx n="83" d="100"/>
          <a:sy n="83" d="100"/>
        </p:scale>
        <p:origin x="4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72A7BA-2E77-44F6-9AC6-8EAE0E7081CF}" type="datetimeFigureOut">
              <a:rPr lang="en-US" smtClean="0"/>
              <a:t>7/20/2022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6D124B-A942-427D-A215-AD8EDBAEF4F6}" type="slidenum">
              <a:rPr lang="en-US" smtClean="0"/>
              <a:t>‹#›</a:t>
            </a:fld>
            <a:endParaRPr lang="en-US"/>
          </a:p>
        </p:txBody>
      </p:sp>
    </p:spTree>
    <p:extLst>
      <p:ext uri="{BB962C8B-B14F-4D97-AF65-F5344CB8AC3E}">
        <p14:creationId xmlns:p14="http://schemas.microsoft.com/office/powerpoint/2010/main" val="263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6D124B-A942-427D-A215-AD8EDBAEF4F6}" type="slidenum">
              <a:rPr lang="en-US" smtClean="0"/>
              <a:t>2</a:t>
            </a:fld>
            <a:endParaRPr lang="en-US"/>
          </a:p>
        </p:txBody>
      </p:sp>
    </p:spTree>
    <p:extLst>
      <p:ext uri="{BB962C8B-B14F-4D97-AF65-F5344CB8AC3E}">
        <p14:creationId xmlns:p14="http://schemas.microsoft.com/office/powerpoint/2010/main" val="1383972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92929"/>
                </a:solidFill>
                <a:effectLst/>
                <a:latin typeface="charter"/>
              </a:rPr>
              <a:t>Responsibilities of a data engineer comprise building an efficient data architecture, streamlining data processing, and maintaining large-scale data systems.</a:t>
            </a:r>
          </a:p>
          <a:p>
            <a:r>
              <a:rPr lang="en-US" b="0" i="0" dirty="0">
                <a:solidFill>
                  <a:srgbClr val="292929"/>
                </a:solidFill>
                <a:effectLst/>
                <a:latin typeface="charter"/>
              </a:rPr>
              <a:t>to create ETL pipelines, automate file system tasks, and optimize the database operations to make it high-performance.</a:t>
            </a:r>
          </a:p>
          <a:p>
            <a:endParaRPr lang="en-US" b="0" i="0" dirty="0">
              <a:solidFill>
                <a:srgbClr val="292929"/>
              </a:solidFill>
              <a:effectLst/>
              <a:latin typeface="charter"/>
            </a:endParaRPr>
          </a:p>
          <a:p>
            <a:r>
              <a:rPr lang="en-US" b="0" i="0" dirty="0">
                <a:solidFill>
                  <a:srgbClr val="292929"/>
                </a:solidFill>
                <a:effectLst/>
                <a:latin typeface="charter"/>
              </a:rPr>
              <a:t>4-5 months</a:t>
            </a:r>
            <a:endParaRPr lang="en-US" dirty="0"/>
          </a:p>
        </p:txBody>
      </p:sp>
      <p:sp>
        <p:nvSpPr>
          <p:cNvPr id="4" name="Slide Number Placeholder 3"/>
          <p:cNvSpPr>
            <a:spLocks noGrp="1"/>
          </p:cNvSpPr>
          <p:nvPr>
            <p:ph type="sldNum" sz="quarter" idx="5"/>
          </p:nvPr>
        </p:nvSpPr>
        <p:spPr/>
        <p:txBody>
          <a:bodyPr/>
          <a:lstStyle/>
          <a:p>
            <a:fld id="{FB6D124B-A942-427D-A215-AD8EDBAEF4F6}" type="slidenum">
              <a:rPr lang="en-US" smtClean="0"/>
              <a:t>22</a:t>
            </a:fld>
            <a:endParaRPr lang="en-US"/>
          </a:p>
        </p:txBody>
      </p:sp>
    </p:spTree>
    <p:extLst>
      <p:ext uri="{BB962C8B-B14F-4D97-AF65-F5344CB8AC3E}">
        <p14:creationId xmlns:p14="http://schemas.microsoft.com/office/powerpoint/2010/main" val="369585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5-6 months</a:t>
            </a:r>
          </a:p>
        </p:txBody>
      </p:sp>
      <p:sp>
        <p:nvSpPr>
          <p:cNvPr id="4" name="Slide Number Placeholder 3"/>
          <p:cNvSpPr>
            <a:spLocks noGrp="1"/>
          </p:cNvSpPr>
          <p:nvPr>
            <p:ph type="sldNum" sz="quarter" idx="5"/>
          </p:nvPr>
        </p:nvSpPr>
        <p:spPr/>
        <p:txBody>
          <a:bodyPr/>
          <a:lstStyle/>
          <a:p>
            <a:fld id="{FB6D124B-A942-427D-A215-AD8EDBAEF4F6}" type="slidenum">
              <a:rPr lang="en-US" smtClean="0"/>
              <a:t>23</a:t>
            </a:fld>
            <a:endParaRPr lang="en-US"/>
          </a:p>
        </p:txBody>
      </p:sp>
    </p:spTree>
    <p:extLst>
      <p:ext uri="{BB962C8B-B14F-4D97-AF65-F5344CB8AC3E}">
        <p14:creationId xmlns:p14="http://schemas.microsoft.com/office/powerpoint/2010/main" val="3556721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6D124B-A942-427D-A215-AD8EDBAEF4F6}" type="slidenum">
              <a:rPr lang="en-US" smtClean="0"/>
              <a:t>26</a:t>
            </a:fld>
            <a:endParaRPr lang="en-US"/>
          </a:p>
        </p:txBody>
      </p:sp>
    </p:spTree>
    <p:extLst>
      <p:ext uri="{BB962C8B-B14F-4D97-AF65-F5344CB8AC3E}">
        <p14:creationId xmlns:p14="http://schemas.microsoft.com/office/powerpoint/2010/main" val="2537280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F0D7E5-ABB3-4C3D-AC64-4D3F56675796}" type="slidenum">
              <a:rPr lang="en-US" smtClean="0"/>
              <a:t>7</a:t>
            </a:fld>
            <a:endParaRPr lang="en-US"/>
          </a:p>
        </p:txBody>
      </p:sp>
    </p:spTree>
    <p:extLst>
      <p:ext uri="{BB962C8B-B14F-4D97-AF65-F5344CB8AC3E}">
        <p14:creationId xmlns:p14="http://schemas.microsoft.com/office/powerpoint/2010/main" val="4222177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F0D7E5-ABB3-4C3D-AC64-4D3F56675796}" type="slidenum">
              <a:rPr lang="en-US" smtClean="0"/>
              <a:t>9</a:t>
            </a:fld>
            <a:endParaRPr lang="en-US"/>
          </a:p>
        </p:txBody>
      </p:sp>
    </p:spTree>
    <p:extLst>
      <p:ext uri="{BB962C8B-B14F-4D97-AF65-F5344CB8AC3E}">
        <p14:creationId xmlns:p14="http://schemas.microsoft.com/office/powerpoint/2010/main" val="1012473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F0D7E5-ABB3-4C3D-AC64-4D3F56675796}" type="slidenum">
              <a:rPr lang="en-US" smtClean="0"/>
              <a:t>10</a:t>
            </a:fld>
            <a:endParaRPr lang="en-US"/>
          </a:p>
        </p:txBody>
      </p:sp>
    </p:spTree>
    <p:extLst>
      <p:ext uri="{BB962C8B-B14F-4D97-AF65-F5344CB8AC3E}">
        <p14:creationId xmlns:p14="http://schemas.microsoft.com/office/powerpoint/2010/main" val="1930816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F0D7E5-ABB3-4C3D-AC64-4D3F56675796}" type="slidenum">
              <a:rPr lang="en-US" smtClean="0"/>
              <a:t>14</a:t>
            </a:fld>
            <a:endParaRPr lang="en-US"/>
          </a:p>
        </p:txBody>
      </p:sp>
    </p:spTree>
    <p:extLst>
      <p:ext uri="{BB962C8B-B14F-4D97-AF65-F5344CB8AC3E}">
        <p14:creationId xmlns:p14="http://schemas.microsoft.com/office/powerpoint/2010/main" val="2569368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F0D7E5-ABB3-4C3D-AC64-4D3F56675796}" type="slidenum">
              <a:rPr lang="en-US" smtClean="0"/>
              <a:t>15</a:t>
            </a:fld>
            <a:endParaRPr lang="en-US"/>
          </a:p>
        </p:txBody>
      </p:sp>
    </p:spTree>
    <p:extLst>
      <p:ext uri="{BB962C8B-B14F-4D97-AF65-F5344CB8AC3E}">
        <p14:creationId xmlns:p14="http://schemas.microsoft.com/office/powerpoint/2010/main" val="3438732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4-6 months</a:t>
            </a:r>
          </a:p>
        </p:txBody>
      </p:sp>
      <p:sp>
        <p:nvSpPr>
          <p:cNvPr id="4" name="Slide Number Placeholder 3"/>
          <p:cNvSpPr>
            <a:spLocks noGrp="1"/>
          </p:cNvSpPr>
          <p:nvPr>
            <p:ph type="sldNum" sz="quarter" idx="5"/>
          </p:nvPr>
        </p:nvSpPr>
        <p:spPr/>
        <p:txBody>
          <a:bodyPr/>
          <a:lstStyle/>
          <a:p>
            <a:fld id="{FB6D124B-A942-427D-A215-AD8EDBAEF4F6}" type="slidenum">
              <a:rPr lang="en-US" smtClean="0"/>
              <a:t>19</a:t>
            </a:fld>
            <a:endParaRPr lang="en-US"/>
          </a:p>
        </p:txBody>
      </p:sp>
    </p:spTree>
    <p:extLst>
      <p:ext uri="{BB962C8B-B14F-4D97-AF65-F5344CB8AC3E}">
        <p14:creationId xmlns:p14="http://schemas.microsoft.com/office/powerpoint/2010/main" val="2292610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3-4 months</a:t>
            </a:r>
          </a:p>
        </p:txBody>
      </p:sp>
      <p:sp>
        <p:nvSpPr>
          <p:cNvPr id="4" name="Slide Number Placeholder 3"/>
          <p:cNvSpPr>
            <a:spLocks noGrp="1"/>
          </p:cNvSpPr>
          <p:nvPr>
            <p:ph type="sldNum" sz="quarter" idx="5"/>
          </p:nvPr>
        </p:nvSpPr>
        <p:spPr/>
        <p:txBody>
          <a:bodyPr/>
          <a:lstStyle/>
          <a:p>
            <a:fld id="{FB6D124B-A942-427D-A215-AD8EDBAEF4F6}" type="slidenum">
              <a:rPr lang="en-US" smtClean="0"/>
              <a:t>20</a:t>
            </a:fld>
            <a:endParaRPr lang="en-US"/>
          </a:p>
        </p:txBody>
      </p:sp>
    </p:spTree>
    <p:extLst>
      <p:ext uri="{BB962C8B-B14F-4D97-AF65-F5344CB8AC3E}">
        <p14:creationId xmlns:p14="http://schemas.microsoft.com/office/powerpoint/2010/main" val="1367358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 months</a:t>
            </a:r>
          </a:p>
        </p:txBody>
      </p:sp>
      <p:sp>
        <p:nvSpPr>
          <p:cNvPr id="4" name="Slide Number Placeholder 3"/>
          <p:cNvSpPr>
            <a:spLocks noGrp="1"/>
          </p:cNvSpPr>
          <p:nvPr>
            <p:ph type="sldNum" sz="quarter" idx="5"/>
          </p:nvPr>
        </p:nvSpPr>
        <p:spPr/>
        <p:txBody>
          <a:bodyPr/>
          <a:lstStyle/>
          <a:p>
            <a:fld id="{FB6D124B-A942-427D-A215-AD8EDBAEF4F6}" type="slidenum">
              <a:rPr lang="en-US" smtClean="0"/>
              <a:t>21</a:t>
            </a:fld>
            <a:endParaRPr lang="en-US"/>
          </a:p>
        </p:txBody>
      </p:sp>
    </p:spTree>
    <p:extLst>
      <p:ext uri="{BB962C8B-B14F-4D97-AF65-F5344CB8AC3E}">
        <p14:creationId xmlns:p14="http://schemas.microsoft.com/office/powerpoint/2010/main" val="2403292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F72D0-566F-5C30-B89A-5F85879275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2CB2B8-F999-D6FA-70B9-DEB4E61932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0E9836-ECAA-84AF-7C13-E56511AA4DBA}"/>
              </a:ext>
            </a:extLst>
          </p:cNvPr>
          <p:cNvSpPr>
            <a:spLocks noGrp="1"/>
          </p:cNvSpPr>
          <p:nvPr>
            <p:ph type="dt" sz="half" idx="10"/>
          </p:nvPr>
        </p:nvSpPr>
        <p:spPr/>
        <p:txBody>
          <a:bodyPr/>
          <a:lstStyle/>
          <a:p>
            <a:fld id="{E7440C38-9977-4282-AE57-22A5DD3388FD}" type="datetimeFigureOut">
              <a:rPr lang="en-US" smtClean="0"/>
              <a:t>7/20/2022</a:t>
            </a:fld>
            <a:endParaRPr lang="en-US"/>
          </a:p>
        </p:txBody>
      </p:sp>
      <p:sp>
        <p:nvSpPr>
          <p:cNvPr id="5" name="Footer Placeholder 4">
            <a:extLst>
              <a:ext uri="{FF2B5EF4-FFF2-40B4-BE49-F238E27FC236}">
                <a16:creationId xmlns:a16="http://schemas.microsoft.com/office/drawing/2014/main" id="{849FBC37-68BB-80EE-23CF-5E08B09493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9748B8-FB84-D0AF-7514-9A42B6711697}"/>
              </a:ext>
            </a:extLst>
          </p:cNvPr>
          <p:cNvSpPr>
            <a:spLocks noGrp="1"/>
          </p:cNvSpPr>
          <p:nvPr>
            <p:ph type="sldNum" sz="quarter" idx="12"/>
          </p:nvPr>
        </p:nvSpPr>
        <p:spPr/>
        <p:txBody>
          <a:bodyPr/>
          <a:lstStyle/>
          <a:p>
            <a:fld id="{5436CAD9-7240-47A0-8AB6-A0C79E1CBC8A}" type="slidenum">
              <a:rPr lang="en-US" smtClean="0"/>
              <a:t>‹#›</a:t>
            </a:fld>
            <a:endParaRPr lang="en-US"/>
          </a:p>
        </p:txBody>
      </p:sp>
    </p:spTree>
    <p:extLst>
      <p:ext uri="{BB962C8B-B14F-4D97-AF65-F5344CB8AC3E}">
        <p14:creationId xmlns:p14="http://schemas.microsoft.com/office/powerpoint/2010/main" val="1934831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A0F8C-61D7-D2AC-573F-BE0F55AE21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CB988B-B61B-0DCD-BA89-13E06BE565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8E40CD-32D9-D77D-9C0B-A62F4C34B6DB}"/>
              </a:ext>
            </a:extLst>
          </p:cNvPr>
          <p:cNvSpPr>
            <a:spLocks noGrp="1"/>
          </p:cNvSpPr>
          <p:nvPr>
            <p:ph type="dt" sz="half" idx="10"/>
          </p:nvPr>
        </p:nvSpPr>
        <p:spPr/>
        <p:txBody>
          <a:bodyPr/>
          <a:lstStyle/>
          <a:p>
            <a:fld id="{E7440C38-9977-4282-AE57-22A5DD3388FD}" type="datetimeFigureOut">
              <a:rPr lang="en-US" smtClean="0"/>
              <a:t>7/20/2022</a:t>
            </a:fld>
            <a:endParaRPr lang="en-US"/>
          </a:p>
        </p:txBody>
      </p:sp>
      <p:sp>
        <p:nvSpPr>
          <p:cNvPr id="5" name="Footer Placeholder 4">
            <a:extLst>
              <a:ext uri="{FF2B5EF4-FFF2-40B4-BE49-F238E27FC236}">
                <a16:creationId xmlns:a16="http://schemas.microsoft.com/office/drawing/2014/main" id="{BB8B599D-DC25-EA01-FBFD-6C088C2CA3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AA855-2ECC-64E4-F728-48D92D4782B5}"/>
              </a:ext>
            </a:extLst>
          </p:cNvPr>
          <p:cNvSpPr>
            <a:spLocks noGrp="1"/>
          </p:cNvSpPr>
          <p:nvPr>
            <p:ph type="sldNum" sz="quarter" idx="12"/>
          </p:nvPr>
        </p:nvSpPr>
        <p:spPr/>
        <p:txBody>
          <a:bodyPr/>
          <a:lstStyle/>
          <a:p>
            <a:fld id="{5436CAD9-7240-47A0-8AB6-A0C79E1CBC8A}" type="slidenum">
              <a:rPr lang="en-US" smtClean="0"/>
              <a:t>‹#›</a:t>
            </a:fld>
            <a:endParaRPr lang="en-US"/>
          </a:p>
        </p:txBody>
      </p:sp>
    </p:spTree>
    <p:extLst>
      <p:ext uri="{BB962C8B-B14F-4D97-AF65-F5344CB8AC3E}">
        <p14:creationId xmlns:p14="http://schemas.microsoft.com/office/powerpoint/2010/main" val="1101678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A51AC9-1BB6-A56A-C57E-A5579D2E99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EF230E-D437-0A16-2116-CEA301B7E2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E7ADC1-2D74-6422-763E-A952C4A66026}"/>
              </a:ext>
            </a:extLst>
          </p:cNvPr>
          <p:cNvSpPr>
            <a:spLocks noGrp="1"/>
          </p:cNvSpPr>
          <p:nvPr>
            <p:ph type="dt" sz="half" idx="10"/>
          </p:nvPr>
        </p:nvSpPr>
        <p:spPr/>
        <p:txBody>
          <a:bodyPr/>
          <a:lstStyle/>
          <a:p>
            <a:fld id="{E7440C38-9977-4282-AE57-22A5DD3388FD}" type="datetimeFigureOut">
              <a:rPr lang="en-US" smtClean="0"/>
              <a:t>7/20/2022</a:t>
            </a:fld>
            <a:endParaRPr lang="en-US"/>
          </a:p>
        </p:txBody>
      </p:sp>
      <p:sp>
        <p:nvSpPr>
          <p:cNvPr id="5" name="Footer Placeholder 4">
            <a:extLst>
              <a:ext uri="{FF2B5EF4-FFF2-40B4-BE49-F238E27FC236}">
                <a16:creationId xmlns:a16="http://schemas.microsoft.com/office/drawing/2014/main" id="{C8C5F654-3E5D-2C9C-97EA-F0AF5956B6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79736C-06F1-D6B6-A5CB-D07FB1CBDDEB}"/>
              </a:ext>
            </a:extLst>
          </p:cNvPr>
          <p:cNvSpPr>
            <a:spLocks noGrp="1"/>
          </p:cNvSpPr>
          <p:nvPr>
            <p:ph type="sldNum" sz="quarter" idx="12"/>
          </p:nvPr>
        </p:nvSpPr>
        <p:spPr/>
        <p:txBody>
          <a:bodyPr/>
          <a:lstStyle/>
          <a:p>
            <a:fld id="{5436CAD9-7240-47A0-8AB6-A0C79E1CBC8A}" type="slidenum">
              <a:rPr lang="en-US" smtClean="0"/>
              <a:t>‹#›</a:t>
            </a:fld>
            <a:endParaRPr lang="en-US"/>
          </a:p>
        </p:txBody>
      </p:sp>
    </p:spTree>
    <p:extLst>
      <p:ext uri="{BB962C8B-B14F-4D97-AF65-F5344CB8AC3E}">
        <p14:creationId xmlns:p14="http://schemas.microsoft.com/office/powerpoint/2010/main" val="262923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D75BA-4A7F-C046-86E4-2DA686CE33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82A5BE-C21F-E21C-8217-8D0B181C50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6FA74C-5DA7-FCDF-5193-650C6E365C68}"/>
              </a:ext>
            </a:extLst>
          </p:cNvPr>
          <p:cNvSpPr>
            <a:spLocks noGrp="1"/>
          </p:cNvSpPr>
          <p:nvPr>
            <p:ph type="dt" sz="half" idx="10"/>
          </p:nvPr>
        </p:nvSpPr>
        <p:spPr/>
        <p:txBody>
          <a:bodyPr/>
          <a:lstStyle/>
          <a:p>
            <a:fld id="{E7440C38-9977-4282-AE57-22A5DD3388FD}" type="datetimeFigureOut">
              <a:rPr lang="en-US" smtClean="0"/>
              <a:t>7/20/2022</a:t>
            </a:fld>
            <a:endParaRPr lang="en-US"/>
          </a:p>
        </p:txBody>
      </p:sp>
      <p:sp>
        <p:nvSpPr>
          <p:cNvPr id="5" name="Footer Placeholder 4">
            <a:extLst>
              <a:ext uri="{FF2B5EF4-FFF2-40B4-BE49-F238E27FC236}">
                <a16:creationId xmlns:a16="http://schemas.microsoft.com/office/drawing/2014/main" id="{C95C6B15-974B-8CC8-A239-F7DEA30D4F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33B4F9-CAA6-118E-F13F-6131FF41748A}"/>
              </a:ext>
            </a:extLst>
          </p:cNvPr>
          <p:cNvSpPr>
            <a:spLocks noGrp="1"/>
          </p:cNvSpPr>
          <p:nvPr>
            <p:ph type="sldNum" sz="quarter" idx="12"/>
          </p:nvPr>
        </p:nvSpPr>
        <p:spPr/>
        <p:txBody>
          <a:bodyPr/>
          <a:lstStyle/>
          <a:p>
            <a:fld id="{5436CAD9-7240-47A0-8AB6-A0C79E1CBC8A}" type="slidenum">
              <a:rPr lang="en-US" smtClean="0"/>
              <a:t>‹#›</a:t>
            </a:fld>
            <a:endParaRPr lang="en-US"/>
          </a:p>
        </p:txBody>
      </p:sp>
    </p:spTree>
    <p:extLst>
      <p:ext uri="{BB962C8B-B14F-4D97-AF65-F5344CB8AC3E}">
        <p14:creationId xmlns:p14="http://schemas.microsoft.com/office/powerpoint/2010/main" val="116887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A30C3-0CAD-7CF8-85B8-5EA377E929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187391-F018-012D-0F35-E088055C43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E4E40F-CAD5-44EB-45A9-7253628FA83B}"/>
              </a:ext>
            </a:extLst>
          </p:cNvPr>
          <p:cNvSpPr>
            <a:spLocks noGrp="1"/>
          </p:cNvSpPr>
          <p:nvPr>
            <p:ph type="dt" sz="half" idx="10"/>
          </p:nvPr>
        </p:nvSpPr>
        <p:spPr/>
        <p:txBody>
          <a:bodyPr/>
          <a:lstStyle/>
          <a:p>
            <a:fld id="{E7440C38-9977-4282-AE57-22A5DD3388FD}" type="datetimeFigureOut">
              <a:rPr lang="en-US" smtClean="0"/>
              <a:t>7/20/2022</a:t>
            </a:fld>
            <a:endParaRPr lang="en-US"/>
          </a:p>
        </p:txBody>
      </p:sp>
      <p:sp>
        <p:nvSpPr>
          <p:cNvPr id="5" name="Footer Placeholder 4">
            <a:extLst>
              <a:ext uri="{FF2B5EF4-FFF2-40B4-BE49-F238E27FC236}">
                <a16:creationId xmlns:a16="http://schemas.microsoft.com/office/drawing/2014/main" id="{CFA4668C-952C-E09D-52F2-DB782AA8D1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2D8198-0C94-3F9C-7941-B2926CE954D0}"/>
              </a:ext>
            </a:extLst>
          </p:cNvPr>
          <p:cNvSpPr>
            <a:spLocks noGrp="1"/>
          </p:cNvSpPr>
          <p:nvPr>
            <p:ph type="sldNum" sz="quarter" idx="12"/>
          </p:nvPr>
        </p:nvSpPr>
        <p:spPr/>
        <p:txBody>
          <a:bodyPr/>
          <a:lstStyle/>
          <a:p>
            <a:fld id="{5436CAD9-7240-47A0-8AB6-A0C79E1CBC8A}" type="slidenum">
              <a:rPr lang="en-US" smtClean="0"/>
              <a:t>‹#›</a:t>
            </a:fld>
            <a:endParaRPr lang="en-US"/>
          </a:p>
        </p:txBody>
      </p:sp>
    </p:spTree>
    <p:extLst>
      <p:ext uri="{BB962C8B-B14F-4D97-AF65-F5344CB8AC3E}">
        <p14:creationId xmlns:p14="http://schemas.microsoft.com/office/powerpoint/2010/main" val="3681999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FDBA8-D161-F00C-F41F-EC526FC95D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A47480-C43E-9077-A71D-89E5A7E1B2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DB42EF-A0FB-DEC2-11F6-1964A88672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FB3FF5-E703-FC80-6B67-137DCC9B6B8F}"/>
              </a:ext>
            </a:extLst>
          </p:cNvPr>
          <p:cNvSpPr>
            <a:spLocks noGrp="1"/>
          </p:cNvSpPr>
          <p:nvPr>
            <p:ph type="dt" sz="half" idx="10"/>
          </p:nvPr>
        </p:nvSpPr>
        <p:spPr/>
        <p:txBody>
          <a:bodyPr/>
          <a:lstStyle/>
          <a:p>
            <a:fld id="{E7440C38-9977-4282-AE57-22A5DD3388FD}" type="datetimeFigureOut">
              <a:rPr lang="en-US" smtClean="0"/>
              <a:t>7/20/2022</a:t>
            </a:fld>
            <a:endParaRPr lang="en-US"/>
          </a:p>
        </p:txBody>
      </p:sp>
      <p:sp>
        <p:nvSpPr>
          <p:cNvPr id="6" name="Footer Placeholder 5">
            <a:extLst>
              <a:ext uri="{FF2B5EF4-FFF2-40B4-BE49-F238E27FC236}">
                <a16:creationId xmlns:a16="http://schemas.microsoft.com/office/drawing/2014/main" id="{1AC5A51B-EC40-B2A1-7F1E-D179C82710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54BA25-C24C-44A8-A7DD-6B0D5E4F6BF0}"/>
              </a:ext>
            </a:extLst>
          </p:cNvPr>
          <p:cNvSpPr>
            <a:spLocks noGrp="1"/>
          </p:cNvSpPr>
          <p:nvPr>
            <p:ph type="sldNum" sz="quarter" idx="12"/>
          </p:nvPr>
        </p:nvSpPr>
        <p:spPr/>
        <p:txBody>
          <a:bodyPr/>
          <a:lstStyle/>
          <a:p>
            <a:fld id="{5436CAD9-7240-47A0-8AB6-A0C79E1CBC8A}" type="slidenum">
              <a:rPr lang="en-US" smtClean="0"/>
              <a:t>‹#›</a:t>
            </a:fld>
            <a:endParaRPr lang="en-US"/>
          </a:p>
        </p:txBody>
      </p:sp>
    </p:spTree>
    <p:extLst>
      <p:ext uri="{BB962C8B-B14F-4D97-AF65-F5344CB8AC3E}">
        <p14:creationId xmlns:p14="http://schemas.microsoft.com/office/powerpoint/2010/main" val="410996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DFA47-DCFA-1278-C23D-9BC4CAA5DE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75786F-44B6-DB4C-1FC8-A331A1DBD7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82F79A-D486-4A3D-61BE-275316A51C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A65F6B-4A18-8B07-8548-B55F315158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B28EE1-2A00-DDB1-5C9A-ACBB721DAC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9ECBBF-BC5A-4AD1-ABC0-6F098D7E0B66}"/>
              </a:ext>
            </a:extLst>
          </p:cNvPr>
          <p:cNvSpPr>
            <a:spLocks noGrp="1"/>
          </p:cNvSpPr>
          <p:nvPr>
            <p:ph type="dt" sz="half" idx="10"/>
          </p:nvPr>
        </p:nvSpPr>
        <p:spPr/>
        <p:txBody>
          <a:bodyPr/>
          <a:lstStyle/>
          <a:p>
            <a:fld id="{E7440C38-9977-4282-AE57-22A5DD3388FD}" type="datetimeFigureOut">
              <a:rPr lang="en-US" smtClean="0"/>
              <a:t>7/20/2022</a:t>
            </a:fld>
            <a:endParaRPr lang="en-US"/>
          </a:p>
        </p:txBody>
      </p:sp>
      <p:sp>
        <p:nvSpPr>
          <p:cNvPr id="8" name="Footer Placeholder 7">
            <a:extLst>
              <a:ext uri="{FF2B5EF4-FFF2-40B4-BE49-F238E27FC236}">
                <a16:creationId xmlns:a16="http://schemas.microsoft.com/office/drawing/2014/main" id="{CBF54E0F-9C2F-1926-EE31-49865A77F3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B3E18A-0284-E002-3B8D-0C11D64BAA83}"/>
              </a:ext>
            </a:extLst>
          </p:cNvPr>
          <p:cNvSpPr>
            <a:spLocks noGrp="1"/>
          </p:cNvSpPr>
          <p:nvPr>
            <p:ph type="sldNum" sz="quarter" idx="12"/>
          </p:nvPr>
        </p:nvSpPr>
        <p:spPr/>
        <p:txBody>
          <a:bodyPr/>
          <a:lstStyle/>
          <a:p>
            <a:fld id="{5436CAD9-7240-47A0-8AB6-A0C79E1CBC8A}" type="slidenum">
              <a:rPr lang="en-US" smtClean="0"/>
              <a:t>‹#›</a:t>
            </a:fld>
            <a:endParaRPr lang="en-US"/>
          </a:p>
        </p:txBody>
      </p:sp>
    </p:spTree>
    <p:extLst>
      <p:ext uri="{BB962C8B-B14F-4D97-AF65-F5344CB8AC3E}">
        <p14:creationId xmlns:p14="http://schemas.microsoft.com/office/powerpoint/2010/main" val="2055881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A6C07-5B93-EC5B-43DE-588C37C8FA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1840F3-11F3-A000-6CED-B7ACF9B5DACC}"/>
              </a:ext>
            </a:extLst>
          </p:cNvPr>
          <p:cNvSpPr>
            <a:spLocks noGrp="1"/>
          </p:cNvSpPr>
          <p:nvPr>
            <p:ph type="dt" sz="half" idx="10"/>
          </p:nvPr>
        </p:nvSpPr>
        <p:spPr/>
        <p:txBody>
          <a:bodyPr/>
          <a:lstStyle/>
          <a:p>
            <a:fld id="{E7440C38-9977-4282-AE57-22A5DD3388FD}" type="datetimeFigureOut">
              <a:rPr lang="en-US" smtClean="0"/>
              <a:t>7/20/2022</a:t>
            </a:fld>
            <a:endParaRPr lang="en-US"/>
          </a:p>
        </p:txBody>
      </p:sp>
      <p:sp>
        <p:nvSpPr>
          <p:cNvPr id="4" name="Footer Placeholder 3">
            <a:extLst>
              <a:ext uri="{FF2B5EF4-FFF2-40B4-BE49-F238E27FC236}">
                <a16:creationId xmlns:a16="http://schemas.microsoft.com/office/drawing/2014/main" id="{E86400FA-A319-53E6-804A-AD5FCADF95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172C07-810E-2DA9-7BA5-6F2BCA49CCE3}"/>
              </a:ext>
            </a:extLst>
          </p:cNvPr>
          <p:cNvSpPr>
            <a:spLocks noGrp="1"/>
          </p:cNvSpPr>
          <p:nvPr>
            <p:ph type="sldNum" sz="quarter" idx="12"/>
          </p:nvPr>
        </p:nvSpPr>
        <p:spPr/>
        <p:txBody>
          <a:bodyPr/>
          <a:lstStyle/>
          <a:p>
            <a:fld id="{5436CAD9-7240-47A0-8AB6-A0C79E1CBC8A}" type="slidenum">
              <a:rPr lang="en-US" smtClean="0"/>
              <a:t>‹#›</a:t>
            </a:fld>
            <a:endParaRPr lang="en-US"/>
          </a:p>
        </p:txBody>
      </p:sp>
    </p:spTree>
    <p:extLst>
      <p:ext uri="{BB962C8B-B14F-4D97-AF65-F5344CB8AC3E}">
        <p14:creationId xmlns:p14="http://schemas.microsoft.com/office/powerpoint/2010/main" val="1031307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C30C41-0CB6-3A63-ADC4-A46B573D445F}"/>
              </a:ext>
            </a:extLst>
          </p:cNvPr>
          <p:cNvSpPr>
            <a:spLocks noGrp="1"/>
          </p:cNvSpPr>
          <p:nvPr>
            <p:ph type="dt" sz="half" idx="10"/>
          </p:nvPr>
        </p:nvSpPr>
        <p:spPr/>
        <p:txBody>
          <a:bodyPr/>
          <a:lstStyle/>
          <a:p>
            <a:fld id="{E7440C38-9977-4282-AE57-22A5DD3388FD}" type="datetimeFigureOut">
              <a:rPr lang="en-US" smtClean="0"/>
              <a:t>7/20/2022</a:t>
            </a:fld>
            <a:endParaRPr lang="en-US"/>
          </a:p>
        </p:txBody>
      </p:sp>
      <p:sp>
        <p:nvSpPr>
          <p:cNvPr id="3" name="Footer Placeholder 2">
            <a:extLst>
              <a:ext uri="{FF2B5EF4-FFF2-40B4-BE49-F238E27FC236}">
                <a16:creationId xmlns:a16="http://schemas.microsoft.com/office/drawing/2014/main" id="{D8B9BF69-43C2-2094-9A7A-797C4C78C2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B50F68-4FBD-0419-582B-E4BB2E3B4163}"/>
              </a:ext>
            </a:extLst>
          </p:cNvPr>
          <p:cNvSpPr>
            <a:spLocks noGrp="1"/>
          </p:cNvSpPr>
          <p:nvPr>
            <p:ph type="sldNum" sz="quarter" idx="12"/>
          </p:nvPr>
        </p:nvSpPr>
        <p:spPr/>
        <p:txBody>
          <a:bodyPr/>
          <a:lstStyle/>
          <a:p>
            <a:fld id="{5436CAD9-7240-47A0-8AB6-A0C79E1CBC8A}" type="slidenum">
              <a:rPr lang="en-US" smtClean="0"/>
              <a:t>‹#›</a:t>
            </a:fld>
            <a:endParaRPr lang="en-US"/>
          </a:p>
        </p:txBody>
      </p:sp>
    </p:spTree>
    <p:extLst>
      <p:ext uri="{BB962C8B-B14F-4D97-AF65-F5344CB8AC3E}">
        <p14:creationId xmlns:p14="http://schemas.microsoft.com/office/powerpoint/2010/main" val="3416089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34D1A-182F-EEE9-8787-92FB63BD5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6C5EFB-94D7-9B28-FA02-0D9AC36DDE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3A7A2B-E6ED-5D0F-AB52-90C10E00F6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128722-34FE-F556-A016-06B9BB773069}"/>
              </a:ext>
            </a:extLst>
          </p:cNvPr>
          <p:cNvSpPr>
            <a:spLocks noGrp="1"/>
          </p:cNvSpPr>
          <p:nvPr>
            <p:ph type="dt" sz="half" idx="10"/>
          </p:nvPr>
        </p:nvSpPr>
        <p:spPr/>
        <p:txBody>
          <a:bodyPr/>
          <a:lstStyle/>
          <a:p>
            <a:fld id="{E7440C38-9977-4282-AE57-22A5DD3388FD}" type="datetimeFigureOut">
              <a:rPr lang="en-US" smtClean="0"/>
              <a:t>7/20/2022</a:t>
            </a:fld>
            <a:endParaRPr lang="en-US"/>
          </a:p>
        </p:txBody>
      </p:sp>
      <p:sp>
        <p:nvSpPr>
          <p:cNvPr id="6" name="Footer Placeholder 5">
            <a:extLst>
              <a:ext uri="{FF2B5EF4-FFF2-40B4-BE49-F238E27FC236}">
                <a16:creationId xmlns:a16="http://schemas.microsoft.com/office/drawing/2014/main" id="{7F005A67-5E32-755C-B57E-0AB846ABF7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BF95CF-11C5-27D8-90D0-C0087C043435}"/>
              </a:ext>
            </a:extLst>
          </p:cNvPr>
          <p:cNvSpPr>
            <a:spLocks noGrp="1"/>
          </p:cNvSpPr>
          <p:nvPr>
            <p:ph type="sldNum" sz="quarter" idx="12"/>
          </p:nvPr>
        </p:nvSpPr>
        <p:spPr/>
        <p:txBody>
          <a:bodyPr/>
          <a:lstStyle/>
          <a:p>
            <a:fld id="{5436CAD9-7240-47A0-8AB6-A0C79E1CBC8A}" type="slidenum">
              <a:rPr lang="en-US" smtClean="0"/>
              <a:t>‹#›</a:t>
            </a:fld>
            <a:endParaRPr lang="en-US"/>
          </a:p>
        </p:txBody>
      </p:sp>
    </p:spTree>
    <p:extLst>
      <p:ext uri="{BB962C8B-B14F-4D97-AF65-F5344CB8AC3E}">
        <p14:creationId xmlns:p14="http://schemas.microsoft.com/office/powerpoint/2010/main" val="1346581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EF38C-9E55-2A22-2E35-DBF3D26118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0FEF77-9126-DD62-A567-CB2E1C8883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524669-0038-69BE-EDC9-7A267316AF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2E1BC1-C4DF-4176-E18D-B34D6CABD922}"/>
              </a:ext>
            </a:extLst>
          </p:cNvPr>
          <p:cNvSpPr>
            <a:spLocks noGrp="1"/>
          </p:cNvSpPr>
          <p:nvPr>
            <p:ph type="dt" sz="half" idx="10"/>
          </p:nvPr>
        </p:nvSpPr>
        <p:spPr/>
        <p:txBody>
          <a:bodyPr/>
          <a:lstStyle/>
          <a:p>
            <a:fld id="{E7440C38-9977-4282-AE57-22A5DD3388FD}" type="datetimeFigureOut">
              <a:rPr lang="en-US" smtClean="0"/>
              <a:t>7/20/2022</a:t>
            </a:fld>
            <a:endParaRPr lang="en-US"/>
          </a:p>
        </p:txBody>
      </p:sp>
      <p:sp>
        <p:nvSpPr>
          <p:cNvPr id="6" name="Footer Placeholder 5">
            <a:extLst>
              <a:ext uri="{FF2B5EF4-FFF2-40B4-BE49-F238E27FC236}">
                <a16:creationId xmlns:a16="http://schemas.microsoft.com/office/drawing/2014/main" id="{B857F47A-0201-9EA9-ACD7-4681EDE2F4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CABB6B-3940-E217-FC4D-1BE3F3592959}"/>
              </a:ext>
            </a:extLst>
          </p:cNvPr>
          <p:cNvSpPr>
            <a:spLocks noGrp="1"/>
          </p:cNvSpPr>
          <p:nvPr>
            <p:ph type="sldNum" sz="quarter" idx="12"/>
          </p:nvPr>
        </p:nvSpPr>
        <p:spPr/>
        <p:txBody>
          <a:bodyPr/>
          <a:lstStyle/>
          <a:p>
            <a:fld id="{5436CAD9-7240-47A0-8AB6-A0C79E1CBC8A}" type="slidenum">
              <a:rPr lang="en-US" smtClean="0"/>
              <a:t>‹#›</a:t>
            </a:fld>
            <a:endParaRPr lang="en-US"/>
          </a:p>
        </p:txBody>
      </p:sp>
    </p:spTree>
    <p:extLst>
      <p:ext uri="{BB962C8B-B14F-4D97-AF65-F5344CB8AC3E}">
        <p14:creationId xmlns:p14="http://schemas.microsoft.com/office/powerpoint/2010/main" val="3980218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CB7DDD-E3AE-957E-C408-E239C4B6DE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3F608C-281A-F337-4B46-85D393E5A3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BB1835-16AD-7E5C-D8CD-0A1DDA837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440C38-9977-4282-AE57-22A5DD3388FD}" type="datetimeFigureOut">
              <a:rPr lang="en-US" smtClean="0"/>
              <a:t>7/20/2022</a:t>
            </a:fld>
            <a:endParaRPr lang="en-US"/>
          </a:p>
        </p:txBody>
      </p:sp>
      <p:sp>
        <p:nvSpPr>
          <p:cNvPr id="5" name="Footer Placeholder 4">
            <a:extLst>
              <a:ext uri="{FF2B5EF4-FFF2-40B4-BE49-F238E27FC236}">
                <a16:creationId xmlns:a16="http://schemas.microsoft.com/office/drawing/2014/main" id="{402F0206-5449-DFF4-BBEA-C82248522A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8CC4F8-A5DB-285C-F4FB-EC2686B647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36CAD9-7240-47A0-8AB6-A0C79E1CBC8A}" type="slidenum">
              <a:rPr lang="en-US" smtClean="0"/>
              <a:t>‹#›</a:t>
            </a:fld>
            <a:endParaRPr lang="en-US"/>
          </a:p>
        </p:txBody>
      </p:sp>
    </p:spTree>
    <p:extLst>
      <p:ext uri="{BB962C8B-B14F-4D97-AF65-F5344CB8AC3E}">
        <p14:creationId xmlns:p14="http://schemas.microsoft.com/office/powerpoint/2010/main" val="1659282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kaggle.com/learn/advanced-sql" TargetMode="External"/><Relationship Id="rId3" Type="http://schemas.openxmlformats.org/officeDocument/2006/relationships/image" Target="../media/image21.png"/><Relationship Id="rId7" Type="http://schemas.openxmlformats.org/officeDocument/2006/relationships/hyperlink" Target="https://www.kaggle.com/learn/intro-to-sq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youtube.com/watch?v=rfscVS0vtbw" TargetMode="External"/><Relationship Id="rId11" Type="http://schemas.openxmlformats.org/officeDocument/2006/relationships/hyperlink" Target="https://lab.github.com/" TargetMode="External"/><Relationship Id="rId5" Type="http://schemas.openxmlformats.org/officeDocument/2006/relationships/hyperlink" Target="https://www.kaggle.com/learn/python" TargetMode="External"/><Relationship Id="rId10" Type="http://schemas.openxmlformats.org/officeDocument/2006/relationships/hyperlink" Target="https://www.atlassian.com/git" TargetMode="External"/><Relationship Id="rId4" Type="http://schemas.openxmlformats.org/officeDocument/2006/relationships/hyperlink" Target="https://www.learnpython.org/" TargetMode="External"/><Relationship Id="rId9" Type="http://schemas.openxmlformats.org/officeDocument/2006/relationships/hyperlink" Target="https://learn.datacamp.com/search?q=sq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youtube.com/watch?v=r-uOLxNrNk8" TargetMode="External"/><Relationship Id="rId5" Type="http://schemas.openxmlformats.org/officeDocument/2006/relationships/hyperlink" Target="https://www.kaggle.com/learn/data-cleaning" TargetMode="External"/><Relationship Id="rId4" Type="http://schemas.openxmlformats.org/officeDocument/2006/relationships/hyperlink" Target="https://learn.datacamp.com/courses/data-manipulation-with-pandas"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learn.datacamp.com/skill-tracks/tableau-fundamentals" TargetMode="External"/><Relationship Id="rId3" Type="http://schemas.openxmlformats.org/officeDocument/2006/relationships/image" Target="../media/image23.png"/><Relationship Id="rId7" Type="http://schemas.openxmlformats.org/officeDocument/2006/relationships/hyperlink" Target="https://learn.datacamp.com/courses/data-analysis-in-exce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learn.datacamp.com/courses/data-visualization-in-spreadsheets" TargetMode="External"/><Relationship Id="rId5" Type="http://schemas.openxmlformats.org/officeDocument/2006/relationships/hyperlink" Target="https://www.coursera.org/learn/data-analysis-with-python" TargetMode="External"/><Relationship Id="rId4" Type="http://schemas.openxmlformats.org/officeDocument/2006/relationships/hyperlink" Target="https://learn.datacamp.com/career-tracks/data-analyst-with-python" TargetMode="External"/><Relationship Id="rId9" Type="http://schemas.openxmlformats.org/officeDocument/2006/relationships/hyperlink" Target="https://learn.datacamp.com/courses/introduction-to-power-bi"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medium.com/data-deft/probability-statistics-for-data-science-series-83b94353ca48" TargetMode="External"/><Relationship Id="rId3" Type="http://schemas.openxmlformats.org/officeDocument/2006/relationships/image" Target="../media/image24.png"/><Relationship Id="rId7" Type="http://schemas.openxmlformats.org/officeDocument/2006/relationships/hyperlink" Target="https://www.udacity.com/course/intro-to-inferential-statistics--ud20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udacity.com/course/intro-to-descriptive-statistics--ud827" TargetMode="External"/><Relationship Id="rId5" Type="http://schemas.openxmlformats.org/officeDocument/2006/relationships/hyperlink" Target="https://learn.datacamp.com/courses/statistical-thinking-in-python-part-1" TargetMode="External"/><Relationship Id="rId4" Type="http://schemas.openxmlformats.org/officeDocument/2006/relationships/hyperlink" Target="https://www.amazon.com/Practical-Statistics-Scientists-Peter-Bruce/dp/1491952962" TargetMode="External"/><Relationship Id="rId9" Type="http://schemas.openxmlformats.org/officeDocument/2006/relationships/hyperlink" Target="https://www.youtube.com/channel/UCYO_jab_esuFRV4b17AJtAw"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datacamp.com/courses/supervised-learning-with-scikit-learn" TargetMode="External"/><Relationship Id="rId3" Type="http://schemas.openxmlformats.org/officeDocument/2006/relationships/image" Target="../media/image25.png"/><Relationship Id="rId7" Type="http://schemas.openxmlformats.org/officeDocument/2006/relationships/hyperlink" Target="https://www.kaggle.com/learn/intro-to-machine-learnin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coursera.org/learn/machine-learning" TargetMode="External"/><Relationship Id="rId5" Type="http://schemas.openxmlformats.org/officeDocument/2006/relationships/hyperlink" Target="https://www.amazon.nl/dp/0387310738?tag=hackr08-21&amp;geniuslink=true" TargetMode="External"/><Relationship Id="rId4" Type="http://schemas.openxmlformats.org/officeDocument/2006/relationships/hyperlink" Target="https://www.amazon.in/Hands-Machine-Learning-Scikit-Learn-TensorFlow/dp/1492032646"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skaf.medium.com/data-scientist-roadmap-2022-3e247fe6fe87" TargetMode="External"/><Relationship Id="rId2" Type="http://schemas.openxmlformats.org/officeDocument/2006/relationships/hyperlink" Target="https://towardsdatascience.com/data-science-learning-roadmap-for-2021-84f2ba09a44f" TargetMode="External"/><Relationship Id="rId1" Type="http://schemas.openxmlformats.org/officeDocument/2006/relationships/slideLayout" Target="../slideLayouts/slideLayout2.xml"/><Relationship Id="rId6" Type="http://schemas.openxmlformats.org/officeDocument/2006/relationships/hyperlink" Target="https://omdena.com/blog/data-science-road-map/" TargetMode="External"/><Relationship Id="rId5" Type="http://schemas.openxmlformats.org/officeDocument/2006/relationships/hyperlink" Target="https://towardsdatascience.com/become-a-data-scientist-in-2022-a-practical-52-week-course-8244cc18284e" TargetMode="External"/><Relationship Id="rId4" Type="http://schemas.openxmlformats.org/officeDocument/2006/relationships/hyperlink" Target="https://www.mltut.com/data-science-with-python-roadmap/"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C4B29-0EED-2DF4-2626-78FC64D1297C}"/>
              </a:ext>
            </a:extLst>
          </p:cNvPr>
          <p:cNvSpPr>
            <a:spLocks noGrp="1"/>
          </p:cNvSpPr>
          <p:nvPr>
            <p:ph type="ctrTitle"/>
          </p:nvPr>
        </p:nvSpPr>
        <p:spPr>
          <a:xfrm>
            <a:off x="1524000" y="592167"/>
            <a:ext cx="9144000" cy="2387600"/>
          </a:xfrm>
        </p:spPr>
        <p:txBody>
          <a:bodyPr/>
          <a:lstStyle/>
          <a:p>
            <a:r>
              <a:rPr lang="en-US" dirty="0"/>
              <a:t>Data Science RoadMap</a:t>
            </a:r>
          </a:p>
        </p:txBody>
      </p:sp>
      <p:sp>
        <p:nvSpPr>
          <p:cNvPr id="3" name="Subtitle 2">
            <a:extLst>
              <a:ext uri="{FF2B5EF4-FFF2-40B4-BE49-F238E27FC236}">
                <a16:creationId xmlns:a16="http://schemas.microsoft.com/office/drawing/2014/main" id="{4E3AB5E2-9D10-DF2B-CA0A-4B7243C5AC53}"/>
              </a:ext>
            </a:extLst>
          </p:cNvPr>
          <p:cNvSpPr>
            <a:spLocks noGrp="1"/>
          </p:cNvSpPr>
          <p:nvPr>
            <p:ph type="subTitle" idx="1"/>
          </p:nvPr>
        </p:nvSpPr>
        <p:spPr>
          <a:xfrm>
            <a:off x="1447159" y="3348037"/>
            <a:ext cx="9144000" cy="1655762"/>
          </a:xfrm>
        </p:spPr>
        <p:txBody>
          <a:bodyPr/>
          <a:lstStyle/>
          <a:p>
            <a:r>
              <a:rPr lang="en-US" dirty="0"/>
              <a:t>Masoud Mazloom</a:t>
            </a:r>
          </a:p>
          <a:p>
            <a:r>
              <a:rPr lang="en-US" dirty="0"/>
              <a:t>20-07-2022</a:t>
            </a:r>
          </a:p>
        </p:txBody>
      </p:sp>
      <p:pic>
        <p:nvPicPr>
          <p:cNvPr id="5" name="Picture 4" descr="Icon&#10;&#10;Description automatically generated">
            <a:extLst>
              <a:ext uri="{FF2B5EF4-FFF2-40B4-BE49-F238E27FC236}">
                <a16:creationId xmlns:a16="http://schemas.microsoft.com/office/drawing/2014/main" id="{612944F0-6319-6330-A2F3-564863412D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1061" y="3509963"/>
            <a:ext cx="3161480" cy="3166596"/>
          </a:xfrm>
          <a:prstGeom prst="rect">
            <a:avLst/>
          </a:prstGeom>
        </p:spPr>
      </p:pic>
      <p:pic>
        <p:nvPicPr>
          <p:cNvPr id="6" name="Picture 5">
            <a:extLst>
              <a:ext uri="{FF2B5EF4-FFF2-40B4-BE49-F238E27FC236}">
                <a16:creationId xmlns:a16="http://schemas.microsoft.com/office/drawing/2014/main" id="{466C3D74-0F60-40E5-6629-01111AC487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210" y="34665"/>
            <a:ext cx="3587529" cy="2017986"/>
          </a:xfrm>
          <a:prstGeom prst="rect">
            <a:avLst/>
          </a:prstGeom>
        </p:spPr>
      </p:pic>
    </p:spTree>
    <p:extLst>
      <p:ext uri="{BB962C8B-B14F-4D97-AF65-F5344CB8AC3E}">
        <p14:creationId xmlns:p14="http://schemas.microsoft.com/office/powerpoint/2010/main" val="462539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E54D3A-3D34-4F70-A3E0-911503EBD2BD}"/>
              </a:ext>
            </a:extLst>
          </p:cNvPr>
          <p:cNvPicPr>
            <a:picLocks noChangeAspect="1"/>
          </p:cNvPicPr>
          <p:nvPr/>
        </p:nvPicPr>
        <p:blipFill>
          <a:blip r:embed="rId3"/>
          <a:stretch>
            <a:fillRect/>
          </a:stretch>
        </p:blipFill>
        <p:spPr>
          <a:xfrm>
            <a:off x="606742" y="921067"/>
            <a:ext cx="10762298" cy="5464528"/>
          </a:xfrm>
          <a:prstGeom prst="rect">
            <a:avLst/>
          </a:prstGeom>
        </p:spPr>
      </p:pic>
    </p:spTree>
    <p:extLst>
      <p:ext uri="{BB962C8B-B14F-4D97-AF65-F5344CB8AC3E}">
        <p14:creationId xmlns:p14="http://schemas.microsoft.com/office/powerpoint/2010/main" val="2823760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F1CB83-E32A-4886-88D0-EF9F8BB6E936}"/>
              </a:ext>
            </a:extLst>
          </p:cNvPr>
          <p:cNvPicPr>
            <a:picLocks noChangeAspect="1"/>
          </p:cNvPicPr>
          <p:nvPr/>
        </p:nvPicPr>
        <p:blipFill>
          <a:blip r:embed="rId2"/>
          <a:stretch>
            <a:fillRect/>
          </a:stretch>
        </p:blipFill>
        <p:spPr>
          <a:xfrm>
            <a:off x="620077" y="581024"/>
            <a:ext cx="10350874" cy="5423535"/>
          </a:xfrm>
          <a:prstGeom prst="rect">
            <a:avLst/>
          </a:prstGeom>
        </p:spPr>
      </p:pic>
    </p:spTree>
    <p:extLst>
      <p:ext uri="{BB962C8B-B14F-4D97-AF65-F5344CB8AC3E}">
        <p14:creationId xmlns:p14="http://schemas.microsoft.com/office/powerpoint/2010/main" val="4259767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D49534-2AF0-4756-ABB8-6904365C1B55}"/>
              </a:ext>
            </a:extLst>
          </p:cNvPr>
          <p:cNvPicPr>
            <a:picLocks noChangeAspect="1"/>
          </p:cNvPicPr>
          <p:nvPr/>
        </p:nvPicPr>
        <p:blipFill>
          <a:blip r:embed="rId2"/>
          <a:stretch>
            <a:fillRect/>
          </a:stretch>
        </p:blipFill>
        <p:spPr>
          <a:xfrm>
            <a:off x="1454467" y="762952"/>
            <a:ext cx="9906049" cy="5637848"/>
          </a:xfrm>
          <a:prstGeom prst="rect">
            <a:avLst/>
          </a:prstGeom>
        </p:spPr>
      </p:pic>
      <p:pic>
        <p:nvPicPr>
          <p:cNvPr id="7" name="Picture 6">
            <a:extLst>
              <a:ext uri="{FF2B5EF4-FFF2-40B4-BE49-F238E27FC236}">
                <a16:creationId xmlns:a16="http://schemas.microsoft.com/office/drawing/2014/main" id="{8B72E326-61D8-474A-A969-F10AC9E44E08}"/>
              </a:ext>
            </a:extLst>
          </p:cNvPr>
          <p:cNvPicPr>
            <a:picLocks noChangeAspect="1"/>
          </p:cNvPicPr>
          <p:nvPr/>
        </p:nvPicPr>
        <p:blipFill>
          <a:blip r:embed="rId3"/>
          <a:stretch>
            <a:fillRect/>
          </a:stretch>
        </p:blipFill>
        <p:spPr>
          <a:xfrm>
            <a:off x="4898231" y="2144077"/>
            <a:ext cx="2395538" cy="2130143"/>
          </a:xfrm>
          <a:prstGeom prst="rect">
            <a:avLst/>
          </a:prstGeom>
        </p:spPr>
      </p:pic>
    </p:spTree>
    <p:extLst>
      <p:ext uri="{BB962C8B-B14F-4D97-AF65-F5344CB8AC3E}">
        <p14:creationId xmlns:p14="http://schemas.microsoft.com/office/powerpoint/2010/main" val="3928986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9F35CD-5CED-4905-A4C7-F26176E2C679}"/>
              </a:ext>
            </a:extLst>
          </p:cNvPr>
          <p:cNvPicPr>
            <a:picLocks noChangeAspect="1"/>
          </p:cNvPicPr>
          <p:nvPr/>
        </p:nvPicPr>
        <p:blipFill>
          <a:blip r:embed="rId2"/>
          <a:stretch>
            <a:fillRect/>
          </a:stretch>
        </p:blipFill>
        <p:spPr>
          <a:xfrm>
            <a:off x="42799" y="849153"/>
            <a:ext cx="12106402" cy="5159693"/>
          </a:xfrm>
          <a:prstGeom prst="rect">
            <a:avLst/>
          </a:prstGeom>
        </p:spPr>
      </p:pic>
    </p:spTree>
    <p:extLst>
      <p:ext uri="{BB962C8B-B14F-4D97-AF65-F5344CB8AC3E}">
        <p14:creationId xmlns:p14="http://schemas.microsoft.com/office/powerpoint/2010/main" val="3087970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34CBB8-1AD5-4D4B-AE6F-8F5E339150DA}"/>
              </a:ext>
            </a:extLst>
          </p:cNvPr>
          <p:cNvPicPr>
            <a:picLocks noChangeAspect="1"/>
          </p:cNvPicPr>
          <p:nvPr/>
        </p:nvPicPr>
        <p:blipFill>
          <a:blip r:embed="rId3"/>
          <a:stretch>
            <a:fillRect/>
          </a:stretch>
        </p:blipFill>
        <p:spPr>
          <a:xfrm>
            <a:off x="291464" y="727233"/>
            <a:ext cx="11770130" cy="5810727"/>
          </a:xfrm>
          <a:prstGeom prst="rect">
            <a:avLst/>
          </a:prstGeom>
        </p:spPr>
      </p:pic>
    </p:spTree>
    <p:extLst>
      <p:ext uri="{BB962C8B-B14F-4D97-AF65-F5344CB8AC3E}">
        <p14:creationId xmlns:p14="http://schemas.microsoft.com/office/powerpoint/2010/main" val="2615731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077738-045C-48B2-978A-A1C93F6A9E29}"/>
              </a:ext>
            </a:extLst>
          </p:cNvPr>
          <p:cNvPicPr>
            <a:picLocks noChangeAspect="1"/>
          </p:cNvPicPr>
          <p:nvPr/>
        </p:nvPicPr>
        <p:blipFill>
          <a:blip r:embed="rId3"/>
          <a:stretch>
            <a:fillRect/>
          </a:stretch>
        </p:blipFill>
        <p:spPr>
          <a:xfrm>
            <a:off x="746759" y="145670"/>
            <a:ext cx="10393681" cy="6566660"/>
          </a:xfrm>
          <a:prstGeom prst="rect">
            <a:avLst/>
          </a:prstGeom>
        </p:spPr>
      </p:pic>
    </p:spTree>
    <p:extLst>
      <p:ext uri="{BB962C8B-B14F-4D97-AF65-F5344CB8AC3E}">
        <p14:creationId xmlns:p14="http://schemas.microsoft.com/office/powerpoint/2010/main" val="3674355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8CFDB-727B-44CE-BCC6-1F1D4A0CC546}"/>
              </a:ext>
            </a:extLst>
          </p:cNvPr>
          <p:cNvPicPr>
            <a:picLocks noChangeAspect="1"/>
          </p:cNvPicPr>
          <p:nvPr/>
        </p:nvPicPr>
        <p:blipFill>
          <a:blip r:embed="rId2"/>
          <a:stretch>
            <a:fillRect/>
          </a:stretch>
        </p:blipFill>
        <p:spPr>
          <a:xfrm>
            <a:off x="607694" y="797718"/>
            <a:ext cx="10822306" cy="5757863"/>
          </a:xfrm>
          <a:prstGeom prst="rect">
            <a:avLst/>
          </a:prstGeom>
        </p:spPr>
      </p:pic>
    </p:spTree>
    <p:extLst>
      <p:ext uri="{BB962C8B-B14F-4D97-AF65-F5344CB8AC3E}">
        <p14:creationId xmlns:p14="http://schemas.microsoft.com/office/powerpoint/2010/main" val="247783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26C1C-47CA-A6D7-184B-115A98CAEF87}"/>
              </a:ext>
            </a:extLst>
          </p:cNvPr>
          <p:cNvSpPr>
            <a:spLocks noGrp="1"/>
          </p:cNvSpPr>
          <p:nvPr>
            <p:ph type="title"/>
          </p:nvPr>
        </p:nvSpPr>
        <p:spPr/>
        <p:txBody>
          <a:bodyPr/>
          <a:lstStyle/>
          <a:p>
            <a:endParaRPr lang="en-US"/>
          </a:p>
        </p:txBody>
      </p:sp>
      <p:pic>
        <p:nvPicPr>
          <p:cNvPr id="5" name="Content Placeholder 4" descr="A picture containing diagram&#10;&#10;Description automatically generated">
            <a:extLst>
              <a:ext uri="{FF2B5EF4-FFF2-40B4-BE49-F238E27FC236}">
                <a16:creationId xmlns:a16="http://schemas.microsoft.com/office/drawing/2014/main" id="{F24E9415-0677-2FF7-C786-52E5FC8F2F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41376"/>
            <a:ext cx="12259602" cy="6444749"/>
          </a:xfrm>
        </p:spPr>
      </p:pic>
    </p:spTree>
    <p:extLst>
      <p:ext uri="{BB962C8B-B14F-4D97-AF65-F5344CB8AC3E}">
        <p14:creationId xmlns:p14="http://schemas.microsoft.com/office/powerpoint/2010/main" val="2882672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AC191-0679-2A57-3FA0-96C958770504}"/>
              </a:ext>
            </a:extLst>
          </p:cNvPr>
          <p:cNvSpPr>
            <a:spLocks noGrp="1"/>
          </p:cNvSpPr>
          <p:nvPr>
            <p:ph type="title"/>
          </p:nvPr>
        </p:nvSpPr>
        <p:spPr/>
        <p:txBody>
          <a:bodyPr/>
          <a:lstStyle/>
          <a:p>
            <a:r>
              <a:rPr lang="en-US" dirty="0"/>
              <a:t>Complexity and common usage</a:t>
            </a:r>
          </a:p>
        </p:txBody>
      </p:sp>
      <p:sp>
        <p:nvSpPr>
          <p:cNvPr id="3" name="Content Placeholder 2">
            <a:extLst>
              <a:ext uri="{FF2B5EF4-FFF2-40B4-BE49-F238E27FC236}">
                <a16:creationId xmlns:a16="http://schemas.microsoft.com/office/drawing/2014/main" id="{893CA376-0854-A138-A621-7A2E3D7188DF}"/>
              </a:ext>
            </a:extLst>
          </p:cNvPr>
          <p:cNvSpPr>
            <a:spLocks noGrp="1"/>
          </p:cNvSpPr>
          <p:nvPr>
            <p:ph idx="1"/>
          </p:nvPr>
        </p:nvSpPr>
        <p:spPr/>
        <p:txBody>
          <a:bodyPr/>
          <a:lstStyle/>
          <a:p>
            <a:r>
              <a:rPr lang="en-US" b="0" i="0" dirty="0">
                <a:solidFill>
                  <a:srgbClr val="292929"/>
                </a:solidFill>
                <a:effectLst/>
                <a:latin typeface="charter"/>
              </a:rPr>
              <a:t>Weights to each level based on the complexity and commonality of application in the real-world</a:t>
            </a:r>
            <a:endParaRPr lang="en-US" dirty="0"/>
          </a:p>
        </p:txBody>
      </p:sp>
      <p:pic>
        <p:nvPicPr>
          <p:cNvPr id="5" name="Picture 4" descr="Diagram&#10;&#10;Description automatically generated">
            <a:extLst>
              <a:ext uri="{FF2B5EF4-FFF2-40B4-BE49-F238E27FC236}">
                <a16:creationId xmlns:a16="http://schemas.microsoft.com/office/drawing/2014/main" id="{97C8D6D9-77B5-E42E-9212-CB909CFB75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9349" y="2893167"/>
            <a:ext cx="5753302" cy="3531696"/>
          </a:xfrm>
          <a:prstGeom prst="rect">
            <a:avLst/>
          </a:prstGeom>
        </p:spPr>
      </p:pic>
    </p:spTree>
    <p:extLst>
      <p:ext uri="{BB962C8B-B14F-4D97-AF65-F5344CB8AC3E}">
        <p14:creationId xmlns:p14="http://schemas.microsoft.com/office/powerpoint/2010/main" val="2686173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1174F-D209-9282-D1F3-FDDD2B7A5DE0}"/>
              </a:ext>
            </a:extLst>
          </p:cNvPr>
          <p:cNvSpPr>
            <a:spLocks noGrp="1"/>
          </p:cNvSpPr>
          <p:nvPr>
            <p:ph type="title"/>
          </p:nvPr>
        </p:nvSpPr>
        <p:spPr/>
        <p:txBody>
          <a:bodyPr/>
          <a:lstStyle/>
          <a:p>
            <a:r>
              <a:rPr lang="en-US" dirty="0"/>
              <a:t>Programming or software engineering</a:t>
            </a:r>
          </a:p>
        </p:txBody>
      </p:sp>
      <p:sp>
        <p:nvSpPr>
          <p:cNvPr id="3" name="Content Placeholder 2">
            <a:extLst>
              <a:ext uri="{FF2B5EF4-FFF2-40B4-BE49-F238E27FC236}">
                <a16:creationId xmlns:a16="http://schemas.microsoft.com/office/drawing/2014/main" id="{B9CCDF65-DAC9-E118-7A62-DAE571A49D9F}"/>
              </a:ext>
            </a:extLst>
          </p:cNvPr>
          <p:cNvSpPr>
            <a:spLocks noGrp="1"/>
          </p:cNvSpPr>
          <p:nvPr>
            <p:ph idx="1"/>
          </p:nvPr>
        </p:nvSpPr>
        <p:spPr>
          <a:xfrm>
            <a:off x="838200" y="1825625"/>
            <a:ext cx="5514474" cy="4351338"/>
          </a:xfrm>
        </p:spPr>
        <p:txBody>
          <a:bodyPr>
            <a:normAutofit/>
          </a:bodyPr>
          <a:lstStyle/>
          <a:p>
            <a:r>
              <a:rPr lang="en-US" sz="2400" b="0" i="0" dirty="0">
                <a:solidFill>
                  <a:srgbClr val="292929"/>
                </a:solidFill>
                <a:effectLst/>
                <a:latin typeface="charter"/>
              </a:rPr>
              <a:t>Every data science job description would ask for programming expertise in at least one of the languages (Python/R)</a:t>
            </a:r>
          </a:p>
          <a:p>
            <a:pPr lvl="1"/>
            <a:r>
              <a:rPr lang="en-US" sz="1800" b="0" i="0" dirty="0">
                <a:solidFill>
                  <a:srgbClr val="292929"/>
                </a:solidFill>
                <a:effectLst/>
                <a:latin typeface="charter"/>
              </a:rPr>
              <a:t>Common data structures(data types, lists, dictionaries, sets, tuples), writing functions, logic, control flow, searching and sorting algorithms, object-oriented programming, and working with external libraries</a:t>
            </a:r>
          </a:p>
          <a:p>
            <a:pPr algn="l">
              <a:buFont typeface="Arial" panose="020B0604020202020204" pitchFamily="34" charset="0"/>
              <a:buChar char="•"/>
            </a:pPr>
            <a:r>
              <a:rPr lang="en-US" sz="2400" b="0" i="0" dirty="0">
                <a:solidFill>
                  <a:srgbClr val="292929"/>
                </a:solidFill>
                <a:effectLst/>
                <a:latin typeface="charter"/>
              </a:rPr>
              <a:t>SQL scripting: Querying databases using joins, aggregations, and subqueries</a:t>
            </a:r>
          </a:p>
          <a:p>
            <a:pPr algn="l">
              <a:buFont typeface="Arial" panose="020B0604020202020204" pitchFamily="34" charset="0"/>
              <a:buChar char="•"/>
            </a:pPr>
            <a:r>
              <a:rPr lang="en-US" sz="2400" b="0" i="0" dirty="0">
                <a:solidFill>
                  <a:srgbClr val="292929"/>
                </a:solidFill>
                <a:effectLst/>
                <a:latin typeface="charter"/>
              </a:rPr>
              <a:t>Comfortable with using the Terminal, version control in Git, and using GitHub</a:t>
            </a:r>
          </a:p>
          <a:p>
            <a:endParaRPr lang="en-US" sz="2400" dirty="0"/>
          </a:p>
        </p:txBody>
      </p:sp>
      <p:pic>
        <p:nvPicPr>
          <p:cNvPr id="5" name="Picture 4" descr="Diagram&#10;&#10;Description automatically generated">
            <a:extLst>
              <a:ext uri="{FF2B5EF4-FFF2-40B4-BE49-F238E27FC236}">
                <a16:creationId xmlns:a16="http://schemas.microsoft.com/office/drawing/2014/main" id="{13F34A80-72E9-989D-F1E0-71491C7BE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4965" y="2430646"/>
            <a:ext cx="5837035" cy="2601727"/>
          </a:xfrm>
          <a:prstGeom prst="rect">
            <a:avLst/>
          </a:prstGeom>
        </p:spPr>
      </p:pic>
      <p:sp>
        <p:nvSpPr>
          <p:cNvPr id="6" name="Rectangle: Rounded Corners 5">
            <a:extLst>
              <a:ext uri="{FF2B5EF4-FFF2-40B4-BE49-F238E27FC236}">
                <a16:creationId xmlns:a16="http://schemas.microsoft.com/office/drawing/2014/main" id="{7C3CBD1B-3EE0-5AAD-523B-3840702BE3AC}"/>
              </a:ext>
            </a:extLst>
          </p:cNvPr>
          <p:cNvSpPr/>
          <p:nvPr/>
        </p:nvSpPr>
        <p:spPr>
          <a:xfrm>
            <a:off x="6352674" y="2021305"/>
            <a:ext cx="5768282" cy="34444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71350E7B-C72D-C50F-B8D9-7C25B4390B11}"/>
              </a:ext>
            </a:extLst>
          </p:cNvPr>
          <p:cNvSpPr/>
          <p:nvPr/>
        </p:nvSpPr>
        <p:spPr>
          <a:xfrm>
            <a:off x="6595312" y="1952008"/>
            <a:ext cx="5247284" cy="3422883"/>
          </a:xfrm>
          <a:prstGeom prst="roundRect">
            <a:avLst>
              <a:gd name="adj" fmla="val 8197"/>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AE8B8B54-ACFC-6774-406B-7D9D4B868917}"/>
              </a:ext>
            </a:extLst>
          </p:cNvPr>
          <p:cNvSpPr txBox="1">
            <a:spLocks/>
          </p:cNvSpPr>
          <p:nvPr/>
        </p:nvSpPr>
        <p:spPr>
          <a:xfrm>
            <a:off x="6595312" y="1952008"/>
            <a:ext cx="5356344" cy="3564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Resources for python:</a:t>
            </a:r>
            <a:endParaRPr lang="en-US" dirty="0"/>
          </a:p>
          <a:p>
            <a:pPr lvl="1"/>
            <a:r>
              <a:rPr lang="en-US" sz="2000" u="sng" dirty="0">
                <a:latin typeface="charter"/>
                <a:hlinkClick r:id="rId4"/>
              </a:rPr>
              <a:t>learnpython.org</a:t>
            </a:r>
            <a:endParaRPr lang="en-US" sz="2000" u="sng" dirty="0">
              <a:latin typeface="charter"/>
            </a:endParaRPr>
          </a:p>
          <a:p>
            <a:pPr lvl="1"/>
            <a:r>
              <a:rPr lang="en-US" sz="2000" u="sng" dirty="0">
                <a:latin typeface="charter"/>
                <a:hlinkClick r:id="rId5"/>
              </a:rPr>
              <a:t>Kaggle</a:t>
            </a:r>
            <a:r>
              <a:rPr lang="en-US" sz="2000" dirty="0">
                <a:solidFill>
                  <a:srgbClr val="292929"/>
                </a:solidFill>
                <a:latin typeface="charter"/>
              </a:rPr>
              <a:t> </a:t>
            </a:r>
            <a:endParaRPr lang="en-US" sz="2000" u="sng" dirty="0">
              <a:solidFill>
                <a:srgbClr val="292929"/>
              </a:solidFill>
              <a:latin typeface="charter"/>
            </a:endParaRPr>
          </a:p>
          <a:p>
            <a:pPr lvl="1"/>
            <a:r>
              <a:rPr lang="en-US" sz="2000" u="sng" dirty="0" err="1">
                <a:latin typeface="charter"/>
                <a:hlinkClick r:id="rId6"/>
              </a:rPr>
              <a:t>freecodecamp</a:t>
            </a:r>
            <a:r>
              <a:rPr lang="en-US" sz="2000" u="sng" dirty="0">
                <a:latin typeface="charter"/>
                <a:hlinkClick r:id="rId6"/>
              </a:rPr>
              <a:t> on YouTube</a:t>
            </a:r>
            <a:endParaRPr lang="en-US" sz="2000" u="sng" dirty="0">
              <a:latin typeface="charter"/>
            </a:endParaRPr>
          </a:p>
          <a:p>
            <a:r>
              <a:rPr lang="en-US" sz="2400" dirty="0">
                <a:latin typeface="charter"/>
              </a:rPr>
              <a:t>SQL</a:t>
            </a:r>
            <a:r>
              <a:rPr lang="en-US" dirty="0">
                <a:latin typeface="charter"/>
              </a:rPr>
              <a:t>:</a:t>
            </a:r>
          </a:p>
          <a:p>
            <a:pPr lvl="1"/>
            <a:r>
              <a:rPr lang="en-US" sz="2000" u="sng" dirty="0">
                <a:latin typeface="charter"/>
                <a:hlinkClick r:id="rId7"/>
              </a:rPr>
              <a:t>Intro to SQL</a:t>
            </a:r>
            <a:r>
              <a:rPr lang="en-US" sz="2000" dirty="0">
                <a:solidFill>
                  <a:srgbClr val="292929"/>
                </a:solidFill>
                <a:latin typeface="charter"/>
              </a:rPr>
              <a:t> and </a:t>
            </a:r>
            <a:r>
              <a:rPr lang="en-US" sz="2000" u="sng" dirty="0">
                <a:latin typeface="charter"/>
                <a:hlinkClick r:id="rId8"/>
              </a:rPr>
              <a:t>Advanced SQL</a:t>
            </a:r>
            <a:r>
              <a:rPr lang="en-US" sz="2000" dirty="0">
                <a:solidFill>
                  <a:srgbClr val="292929"/>
                </a:solidFill>
                <a:latin typeface="charter"/>
              </a:rPr>
              <a:t> on Kaggle</a:t>
            </a:r>
          </a:p>
          <a:p>
            <a:pPr lvl="1"/>
            <a:r>
              <a:rPr lang="en-US" sz="2000" dirty="0" err="1">
                <a:solidFill>
                  <a:srgbClr val="292929"/>
                </a:solidFill>
                <a:latin typeface="charter"/>
              </a:rPr>
              <a:t>Datacamp</a:t>
            </a:r>
            <a:r>
              <a:rPr lang="en-US" sz="2000" dirty="0">
                <a:solidFill>
                  <a:srgbClr val="292929"/>
                </a:solidFill>
                <a:latin typeface="charter"/>
              </a:rPr>
              <a:t> also offers many </a:t>
            </a:r>
            <a:r>
              <a:rPr lang="en-US" sz="2000" u="sng" dirty="0">
                <a:latin typeface="charter"/>
                <a:hlinkClick r:id="rId9"/>
              </a:rPr>
              <a:t>courses on SQL</a:t>
            </a:r>
            <a:endParaRPr lang="en-US" sz="2000" u="sng" dirty="0">
              <a:latin typeface="charter"/>
            </a:endParaRPr>
          </a:p>
          <a:p>
            <a:r>
              <a:rPr lang="en-US" sz="2400" dirty="0">
                <a:latin typeface="charter"/>
              </a:rPr>
              <a:t>Git:</a:t>
            </a:r>
          </a:p>
          <a:p>
            <a:pPr lvl="1"/>
            <a:r>
              <a:rPr lang="en-US" sz="2000" dirty="0">
                <a:solidFill>
                  <a:srgbClr val="292929"/>
                </a:solidFill>
                <a:latin typeface="charter"/>
              </a:rPr>
              <a:t>Guide </a:t>
            </a:r>
            <a:r>
              <a:rPr lang="en-US" sz="2000" u="sng" dirty="0">
                <a:latin typeface="charter"/>
                <a:hlinkClick r:id="rId10"/>
              </a:rPr>
              <a:t>for Git</a:t>
            </a:r>
            <a:r>
              <a:rPr lang="en-US" sz="2000" dirty="0">
                <a:solidFill>
                  <a:srgbClr val="292929"/>
                </a:solidFill>
                <a:latin typeface="charter"/>
              </a:rPr>
              <a:t> and </a:t>
            </a:r>
            <a:r>
              <a:rPr lang="en-US" sz="2000" u="sng" dirty="0">
                <a:latin typeface="charter"/>
                <a:hlinkClick r:id="rId11"/>
              </a:rPr>
              <a:t>GitHub</a:t>
            </a:r>
            <a:endParaRPr lang="en-US" sz="2000" dirty="0">
              <a:latin typeface="charter"/>
            </a:endParaRPr>
          </a:p>
          <a:p>
            <a:pPr lvl="1"/>
            <a:endParaRPr lang="en-US" sz="2000" dirty="0">
              <a:latin typeface="charter"/>
            </a:endParaRPr>
          </a:p>
          <a:p>
            <a:endParaRPr lang="en-US" sz="2400" dirty="0">
              <a:latin typeface="charter"/>
            </a:endParaRPr>
          </a:p>
        </p:txBody>
      </p:sp>
    </p:spTree>
    <p:extLst>
      <p:ext uri="{BB962C8B-B14F-4D97-AF65-F5344CB8AC3E}">
        <p14:creationId xmlns:p14="http://schemas.microsoft.com/office/powerpoint/2010/main" val="182457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6435D4-2EA2-4CD8-B783-40555E9B0C99}"/>
              </a:ext>
            </a:extLst>
          </p:cNvPr>
          <p:cNvSpPr>
            <a:spLocks noGrp="1"/>
          </p:cNvSpPr>
          <p:nvPr>
            <p:ph idx="1"/>
          </p:nvPr>
        </p:nvSpPr>
        <p:spPr>
          <a:xfrm>
            <a:off x="2057400" y="746355"/>
            <a:ext cx="8823960" cy="2121535"/>
          </a:xfrm>
        </p:spPr>
        <p:txBody>
          <a:bodyPr>
            <a:normAutofit/>
          </a:bodyPr>
          <a:lstStyle/>
          <a:p>
            <a:pPr marL="0" indent="0">
              <a:buNone/>
            </a:pPr>
            <a:r>
              <a:rPr lang="en-US" sz="3600" dirty="0"/>
              <a:t>Data is the currency of the digital economy</a:t>
            </a:r>
          </a:p>
          <a:p>
            <a:pPr marL="0" indent="0">
              <a:buNone/>
            </a:pPr>
            <a:r>
              <a:rPr lang="en-US" sz="3600" dirty="0"/>
              <a:t>Get the analytical skills you need to cash in</a:t>
            </a:r>
          </a:p>
        </p:txBody>
      </p:sp>
      <p:sp>
        <p:nvSpPr>
          <p:cNvPr id="5" name="TextBox 4">
            <a:extLst>
              <a:ext uri="{FF2B5EF4-FFF2-40B4-BE49-F238E27FC236}">
                <a16:creationId xmlns:a16="http://schemas.microsoft.com/office/drawing/2014/main" id="{AD89954A-1471-431A-A940-4B3A914455A5}"/>
              </a:ext>
            </a:extLst>
          </p:cNvPr>
          <p:cNvSpPr txBox="1"/>
          <p:nvPr/>
        </p:nvSpPr>
        <p:spPr>
          <a:xfrm>
            <a:off x="2339340" y="2465835"/>
            <a:ext cx="7917180" cy="707886"/>
          </a:xfrm>
          <a:prstGeom prst="rect">
            <a:avLst/>
          </a:prstGeom>
          <a:noFill/>
        </p:spPr>
        <p:txBody>
          <a:bodyPr wrap="square">
            <a:spAutoFit/>
          </a:bodyPr>
          <a:lstStyle/>
          <a:p>
            <a:r>
              <a:rPr lang="en-US" sz="2000" dirty="0"/>
              <a:t>Although data is the lifeblood of the digital economy, many companies are blind to the value of the data they create. It’s time for that to change.</a:t>
            </a:r>
          </a:p>
        </p:txBody>
      </p:sp>
      <p:pic>
        <p:nvPicPr>
          <p:cNvPr id="4" name="Picture 3" descr="Diagram&#10;&#10;Description automatically generated">
            <a:extLst>
              <a:ext uri="{FF2B5EF4-FFF2-40B4-BE49-F238E27FC236}">
                <a16:creationId xmlns:a16="http://schemas.microsoft.com/office/drawing/2014/main" id="{575D6228-7749-42B6-D479-AB5EE50FEB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0264" y="3492781"/>
            <a:ext cx="6583680" cy="3584448"/>
          </a:xfrm>
          <a:prstGeom prst="rect">
            <a:avLst/>
          </a:prstGeom>
        </p:spPr>
      </p:pic>
    </p:spTree>
    <p:extLst>
      <p:ext uri="{BB962C8B-B14F-4D97-AF65-F5344CB8AC3E}">
        <p14:creationId xmlns:p14="http://schemas.microsoft.com/office/powerpoint/2010/main" val="39487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9F834-01AB-3458-B626-831722104ECB}"/>
              </a:ext>
            </a:extLst>
          </p:cNvPr>
          <p:cNvSpPr>
            <a:spLocks noGrp="1"/>
          </p:cNvSpPr>
          <p:nvPr>
            <p:ph type="title"/>
          </p:nvPr>
        </p:nvSpPr>
        <p:spPr/>
        <p:txBody>
          <a:bodyPr/>
          <a:lstStyle/>
          <a:p>
            <a:r>
              <a:rPr lang="en-US" dirty="0"/>
              <a:t>Data collection, extraction and wrangling</a:t>
            </a:r>
          </a:p>
        </p:txBody>
      </p:sp>
      <p:pic>
        <p:nvPicPr>
          <p:cNvPr id="5" name="Content Placeholder 4" descr="Diagram&#10;&#10;Description automatically generated with medium confidence">
            <a:extLst>
              <a:ext uri="{FF2B5EF4-FFF2-40B4-BE49-F238E27FC236}">
                <a16:creationId xmlns:a16="http://schemas.microsoft.com/office/drawing/2014/main" id="{6B194138-1953-A382-897B-37F9A11E94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1524" y="2230244"/>
            <a:ext cx="9748906" cy="2724421"/>
          </a:xfrm>
        </p:spPr>
      </p:pic>
      <p:sp>
        <p:nvSpPr>
          <p:cNvPr id="6" name="Rectangle: Rounded Corners 5">
            <a:extLst>
              <a:ext uri="{FF2B5EF4-FFF2-40B4-BE49-F238E27FC236}">
                <a16:creationId xmlns:a16="http://schemas.microsoft.com/office/drawing/2014/main" id="{986EEBF1-589A-57AD-C0D9-08DAADBC2128}"/>
              </a:ext>
            </a:extLst>
          </p:cNvPr>
          <p:cNvSpPr/>
          <p:nvPr/>
        </p:nvSpPr>
        <p:spPr>
          <a:xfrm>
            <a:off x="1204332" y="1984917"/>
            <a:ext cx="10149468" cy="355352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033F8837-9710-9147-1084-A4FA31E2F1B2}"/>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292929"/>
                </a:solidFill>
                <a:latin typeface="charter"/>
              </a:rPr>
              <a:t>A significant part of the data science work is centered around finding apt data that can help you solve your problem</a:t>
            </a:r>
          </a:p>
          <a:p>
            <a:r>
              <a:rPr lang="en-US" sz="2400" dirty="0">
                <a:solidFill>
                  <a:srgbClr val="292929"/>
                </a:solidFill>
                <a:latin typeface="charter"/>
              </a:rPr>
              <a:t>You can collect data from different legitimate sources:</a:t>
            </a:r>
          </a:p>
          <a:p>
            <a:pPr lvl="1"/>
            <a:r>
              <a:rPr lang="en-US" sz="2000" dirty="0">
                <a:solidFill>
                  <a:srgbClr val="292929"/>
                </a:solidFill>
                <a:latin typeface="charter"/>
              </a:rPr>
              <a:t>scraping(if the website allows)</a:t>
            </a:r>
          </a:p>
          <a:p>
            <a:pPr lvl="1"/>
            <a:r>
              <a:rPr lang="en-US" sz="2000" dirty="0">
                <a:solidFill>
                  <a:srgbClr val="292929"/>
                </a:solidFill>
                <a:latin typeface="charter"/>
              </a:rPr>
              <a:t>APIs</a:t>
            </a:r>
          </a:p>
          <a:p>
            <a:pPr lvl="1"/>
            <a:r>
              <a:rPr lang="en-US" sz="2000" dirty="0">
                <a:solidFill>
                  <a:srgbClr val="292929"/>
                </a:solidFill>
                <a:latin typeface="charter"/>
              </a:rPr>
              <a:t>Databases</a:t>
            </a:r>
          </a:p>
          <a:p>
            <a:pPr lvl="1"/>
            <a:r>
              <a:rPr lang="en-US" sz="2000" dirty="0">
                <a:solidFill>
                  <a:srgbClr val="292929"/>
                </a:solidFill>
                <a:latin typeface="charter"/>
              </a:rPr>
              <a:t>Publicly available repositories</a:t>
            </a:r>
          </a:p>
          <a:p>
            <a:r>
              <a:rPr lang="en-US" sz="2400" dirty="0">
                <a:solidFill>
                  <a:srgbClr val="292929"/>
                </a:solidFill>
                <a:latin typeface="charter"/>
              </a:rPr>
              <a:t>Data is rarely clean and formatted for use in the “real world”. Pandas and NumPy are the two libraries that are at your disposal to go from dirty data to ready-to-analyze data.</a:t>
            </a:r>
          </a:p>
          <a:p>
            <a:endParaRPr lang="en-US" sz="2400" dirty="0"/>
          </a:p>
        </p:txBody>
      </p:sp>
      <p:sp>
        <p:nvSpPr>
          <p:cNvPr id="8" name="Rectangle: Rounded Corners 7">
            <a:extLst>
              <a:ext uri="{FF2B5EF4-FFF2-40B4-BE49-F238E27FC236}">
                <a16:creationId xmlns:a16="http://schemas.microsoft.com/office/drawing/2014/main" id="{CFB0624D-0AF5-7F2C-CC51-21160BE90E49}"/>
              </a:ext>
            </a:extLst>
          </p:cNvPr>
          <p:cNvSpPr/>
          <p:nvPr/>
        </p:nvSpPr>
        <p:spPr>
          <a:xfrm>
            <a:off x="6106206" y="5274499"/>
            <a:ext cx="5528218" cy="1475696"/>
          </a:xfrm>
          <a:prstGeom prst="round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115591CA-C0C1-EB06-0218-B2795A24B924}"/>
              </a:ext>
            </a:extLst>
          </p:cNvPr>
          <p:cNvSpPr txBox="1">
            <a:spLocks/>
          </p:cNvSpPr>
          <p:nvPr/>
        </p:nvSpPr>
        <p:spPr>
          <a:xfrm>
            <a:off x="6106206" y="5304235"/>
            <a:ext cx="5793059" cy="15494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Resources:</a:t>
            </a:r>
          </a:p>
          <a:p>
            <a:pPr lvl="1"/>
            <a:r>
              <a:rPr lang="en-US" sz="1800" u="sng">
                <a:latin typeface="charter"/>
                <a:hlinkClick r:id="rId4"/>
              </a:rPr>
              <a:t>Data Manipulation using pandas</a:t>
            </a:r>
            <a:endParaRPr lang="en-US" sz="1800" u="sng">
              <a:latin typeface="charter"/>
            </a:endParaRPr>
          </a:p>
          <a:p>
            <a:pPr lvl="1"/>
            <a:r>
              <a:rPr lang="en-US" sz="1800" u="sng">
                <a:latin typeface="charter"/>
                <a:hlinkClick r:id="rId5"/>
              </a:rPr>
              <a:t>Data Cleaning course by Kaggle</a:t>
            </a:r>
            <a:endParaRPr lang="en-US" sz="1800" u="sng">
              <a:latin typeface="charter"/>
            </a:endParaRPr>
          </a:p>
          <a:p>
            <a:pPr lvl="1"/>
            <a:r>
              <a:rPr lang="en-US" sz="1800" u="sng">
                <a:latin typeface="charter"/>
                <a:hlinkClick r:id="rId6"/>
              </a:rPr>
              <a:t>freecodecamp course on learning Numpy, pandas</a:t>
            </a:r>
            <a:endParaRPr lang="en-US" sz="1800"/>
          </a:p>
          <a:p>
            <a:endParaRPr lang="en-US" sz="2400" dirty="0"/>
          </a:p>
        </p:txBody>
      </p:sp>
    </p:spTree>
    <p:extLst>
      <p:ext uri="{BB962C8B-B14F-4D97-AF65-F5344CB8AC3E}">
        <p14:creationId xmlns:p14="http://schemas.microsoft.com/office/powerpoint/2010/main" val="59720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FE326-AEDB-FD7C-6DBF-823FC41A6B0F}"/>
              </a:ext>
            </a:extLst>
          </p:cNvPr>
          <p:cNvSpPr>
            <a:spLocks noGrp="1"/>
          </p:cNvSpPr>
          <p:nvPr>
            <p:ph type="title"/>
          </p:nvPr>
        </p:nvSpPr>
        <p:spPr/>
        <p:txBody>
          <a:bodyPr/>
          <a:lstStyle/>
          <a:p>
            <a:r>
              <a:rPr lang="en-US" dirty="0"/>
              <a:t>Exploratory Data Analysis</a:t>
            </a:r>
          </a:p>
        </p:txBody>
      </p:sp>
      <p:pic>
        <p:nvPicPr>
          <p:cNvPr id="5" name="Content Placeholder 4" descr="Diagram&#10;&#10;Description automatically generated">
            <a:extLst>
              <a:ext uri="{FF2B5EF4-FFF2-40B4-BE49-F238E27FC236}">
                <a16:creationId xmlns:a16="http://schemas.microsoft.com/office/drawing/2014/main" id="{56C81909-8209-4348-6090-685557F5F5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6619" y="1997565"/>
            <a:ext cx="9668999" cy="3362455"/>
          </a:xfrm>
        </p:spPr>
      </p:pic>
      <p:sp>
        <p:nvSpPr>
          <p:cNvPr id="6" name="Rectangle: Rounded Corners 5">
            <a:extLst>
              <a:ext uri="{FF2B5EF4-FFF2-40B4-BE49-F238E27FC236}">
                <a16:creationId xmlns:a16="http://schemas.microsoft.com/office/drawing/2014/main" id="{6515E759-151C-3BBE-AE3B-70EF1714121D}"/>
              </a:ext>
            </a:extLst>
          </p:cNvPr>
          <p:cNvSpPr/>
          <p:nvPr/>
        </p:nvSpPr>
        <p:spPr>
          <a:xfrm>
            <a:off x="838200" y="1769327"/>
            <a:ext cx="10164337" cy="353865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920857F6-53CE-E898-3002-547EBDE19BE5}"/>
              </a:ext>
            </a:extLst>
          </p:cNvPr>
          <p:cNvSpPr txBox="1">
            <a:spLocks/>
          </p:cNvSpPr>
          <p:nvPr/>
        </p:nvSpPr>
        <p:spPr>
          <a:xfrm>
            <a:off x="838200" y="1825625"/>
            <a:ext cx="1095235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solidFill>
                  <a:srgbClr val="292929"/>
                </a:solidFill>
                <a:latin typeface="charter"/>
              </a:rPr>
              <a:t>Drawing insights from data and communicating to the management in simple terms</a:t>
            </a:r>
          </a:p>
          <a:p>
            <a:pPr lvl="1"/>
            <a:r>
              <a:rPr lang="en-US" sz="2000" b="1">
                <a:solidFill>
                  <a:srgbClr val="292929"/>
                </a:solidFill>
                <a:latin typeface="charter"/>
              </a:rPr>
              <a:t>Exploratory data analysis:</a:t>
            </a:r>
          </a:p>
          <a:p>
            <a:pPr lvl="2"/>
            <a:r>
              <a:rPr lang="en-US" sz="1600">
                <a:solidFill>
                  <a:srgbClr val="292929"/>
                </a:solidFill>
                <a:latin typeface="charter"/>
              </a:rPr>
              <a:t>Defining questions, handling missing values, outliers, formatting, filtering, univariate and multivariate analysis</a:t>
            </a:r>
          </a:p>
          <a:p>
            <a:pPr lvl="1"/>
            <a:r>
              <a:rPr lang="en-US" sz="2000" b="1">
                <a:solidFill>
                  <a:srgbClr val="292929"/>
                </a:solidFill>
                <a:latin typeface="charter"/>
              </a:rPr>
              <a:t>Data visualization:</a:t>
            </a:r>
            <a:r>
              <a:rPr lang="en-US" sz="2000">
                <a:solidFill>
                  <a:srgbClr val="292929"/>
                </a:solidFill>
                <a:latin typeface="charter"/>
              </a:rPr>
              <a:t> </a:t>
            </a:r>
          </a:p>
          <a:p>
            <a:pPr lvl="2"/>
            <a:r>
              <a:rPr lang="en-US" sz="1600">
                <a:solidFill>
                  <a:srgbClr val="292929"/>
                </a:solidFill>
                <a:latin typeface="charter"/>
              </a:rPr>
              <a:t>Plotting data using libraries like matplotlib</a:t>
            </a:r>
          </a:p>
          <a:p>
            <a:pPr lvl="2"/>
            <a:r>
              <a:rPr lang="en-US" sz="1600">
                <a:solidFill>
                  <a:srgbClr val="292929"/>
                </a:solidFill>
                <a:latin typeface="charter"/>
              </a:rPr>
              <a:t>Knowledge to choose the right chart to communicate the findings from the data</a:t>
            </a:r>
          </a:p>
          <a:p>
            <a:pPr lvl="1"/>
            <a:r>
              <a:rPr lang="en-US" sz="2000" b="1">
                <a:solidFill>
                  <a:srgbClr val="292929"/>
                </a:solidFill>
                <a:latin typeface="charter"/>
              </a:rPr>
              <a:t>Developing dashboards: </a:t>
            </a:r>
          </a:p>
          <a:p>
            <a:pPr lvl="2"/>
            <a:r>
              <a:rPr lang="en-US" sz="1600">
                <a:solidFill>
                  <a:srgbClr val="292929"/>
                </a:solidFill>
                <a:latin typeface="charter"/>
              </a:rPr>
              <a:t>Use Excel or a specialized tool like Power BI and Tableau to build dashboards that summarize/aggregate data to help the management in making decisions</a:t>
            </a:r>
          </a:p>
          <a:p>
            <a:pPr lvl="1"/>
            <a:r>
              <a:rPr lang="en-US" sz="2000" b="1">
                <a:solidFill>
                  <a:srgbClr val="292929"/>
                </a:solidFill>
                <a:latin typeface="charter"/>
              </a:rPr>
              <a:t>Business acumen</a:t>
            </a:r>
            <a:r>
              <a:rPr lang="en-US" sz="2000">
                <a:solidFill>
                  <a:srgbClr val="292929"/>
                </a:solidFill>
                <a:latin typeface="charter"/>
              </a:rPr>
              <a:t>:</a:t>
            </a:r>
          </a:p>
          <a:p>
            <a:pPr lvl="2"/>
            <a:r>
              <a:rPr lang="en-US" sz="1200">
                <a:solidFill>
                  <a:srgbClr val="292929"/>
                </a:solidFill>
                <a:latin typeface="charter"/>
              </a:rPr>
              <a:t> </a:t>
            </a:r>
            <a:r>
              <a:rPr lang="en-US" sz="1600">
                <a:solidFill>
                  <a:srgbClr val="292929"/>
                </a:solidFill>
                <a:latin typeface="charter"/>
              </a:rPr>
              <a:t>Work on asking the right questions to answer, ones that actually target the business metrics</a:t>
            </a:r>
          </a:p>
          <a:p>
            <a:pPr lvl="2"/>
            <a:r>
              <a:rPr lang="en-US" sz="1600">
                <a:solidFill>
                  <a:srgbClr val="292929"/>
                </a:solidFill>
                <a:latin typeface="charter"/>
              </a:rPr>
              <a:t> Practice writing clear and concise reports, blogs, and presentations</a:t>
            </a:r>
          </a:p>
          <a:p>
            <a:pPr lvl="1"/>
            <a:endParaRPr lang="en-US" sz="1600">
              <a:solidFill>
                <a:srgbClr val="292929"/>
              </a:solidFill>
              <a:latin typeface="charter"/>
            </a:endParaRPr>
          </a:p>
          <a:p>
            <a:endParaRPr lang="en-US" sz="2400" dirty="0"/>
          </a:p>
        </p:txBody>
      </p:sp>
      <p:sp>
        <p:nvSpPr>
          <p:cNvPr id="8" name="Rectangle: Rounded Corners 7">
            <a:extLst>
              <a:ext uri="{FF2B5EF4-FFF2-40B4-BE49-F238E27FC236}">
                <a16:creationId xmlns:a16="http://schemas.microsoft.com/office/drawing/2014/main" id="{463C8100-EAFD-3CD4-7EF3-5BB88959EF07}"/>
              </a:ext>
            </a:extLst>
          </p:cNvPr>
          <p:cNvSpPr/>
          <p:nvPr/>
        </p:nvSpPr>
        <p:spPr>
          <a:xfrm>
            <a:off x="4995249" y="5252692"/>
            <a:ext cx="7153195" cy="1524614"/>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B838FC53-B540-EEFE-2EEF-C28F624DF95D}"/>
              </a:ext>
            </a:extLst>
          </p:cNvPr>
          <p:cNvSpPr txBox="1">
            <a:spLocks/>
          </p:cNvSpPr>
          <p:nvPr/>
        </p:nvSpPr>
        <p:spPr>
          <a:xfrm>
            <a:off x="4995249" y="5252692"/>
            <a:ext cx="7153195"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Resources:</a:t>
            </a:r>
          </a:p>
          <a:p>
            <a:pPr lvl="1"/>
            <a:r>
              <a:rPr lang="en-US" sz="2000" u="sng">
                <a:latin typeface="charter"/>
                <a:hlinkClick r:id="rId4"/>
              </a:rPr>
              <a:t>Career track on Data Analysis</a:t>
            </a:r>
            <a:r>
              <a:rPr lang="en-US" sz="2000">
                <a:solidFill>
                  <a:srgbClr val="292929"/>
                </a:solidFill>
                <a:latin typeface="charter"/>
              </a:rPr>
              <a:t> </a:t>
            </a:r>
          </a:p>
          <a:p>
            <a:pPr lvl="1"/>
            <a:r>
              <a:rPr lang="en-US" sz="2000" u="sng">
                <a:latin typeface="charter"/>
                <a:hlinkClick r:id="rId5"/>
              </a:rPr>
              <a:t>Data Analysis with Python</a:t>
            </a:r>
            <a:endParaRPr lang="en-US" sz="2000" u="sng">
              <a:latin typeface="charter"/>
            </a:endParaRPr>
          </a:p>
          <a:p>
            <a:pPr lvl="1"/>
            <a:r>
              <a:rPr lang="en-US" sz="2000" u="sng">
                <a:latin typeface="charter"/>
                <a:hlinkClick r:id="rId6"/>
              </a:rPr>
              <a:t>Data Visualization in Spreadsheets</a:t>
            </a:r>
            <a:r>
              <a:rPr lang="en-US" sz="2000">
                <a:solidFill>
                  <a:srgbClr val="292929"/>
                </a:solidFill>
                <a:latin typeface="charter"/>
              </a:rPr>
              <a:t>, </a:t>
            </a:r>
            <a:r>
              <a:rPr lang="en-US" sz="2000" u="sng">
                <a:latin typeface="charter"/>
                <a:hlinkClick r:id="rId7"/>
              </a:rPr>
              <a:t>Excel</a:t>
            </a:r>
            <a:r>
              <a:rPr lang="en-US" sz="2000">
                <a:solidFill>
                  <a:srgbClr val="292929"/>
                </a:solidFill>
                <a:latin typeface="charter"/>
              </a:rPr>
              <a:t>, </a:t>
            </a:r>
            <a:r>
              <a:rPr lang="en-US" sz="2000" u="sng">
                <a:latin typeface="charter"/>
                <a:hlinkClick r:id="rId8"/>
              </a:rPr>
              <a:t>Tableau</a:t>
            </a:r>
            <a:r>
              <a:rPr lang="en-US" sz="2000">
                <a:solidFill>
                  <a:srgbClr val="292929"/>
                </a:solidFill>
                <a:latin typeface="charter"/>
              </a:rPr>
              <a:t>, </a:t>
            </a:r>
            <a:r>
              <a:rPr lang="en-US" sz="2000" u="sng">
                <a:latin typeface="charter"/>
                <a:hlinkClick r:id="rId9"/>
              </a:rPr>
              <a:t>Power BI</a:t>
            </a:r>
            <a:r>
              <a:rPr lang="en-US" sz="2000">
                <a:solidFill>
                  <a:srgbClr val="292929"/>
                </a:solidFill>
                <a:latin typeface="charter"/>
              </a:rPr>
              <a:t> </a:t>
            </a:r>
            <a:endParaRPr lang="en-US" sz="2800" dirty="0"/>
          </a:p>
        </p:txBody>
      </p:sp>
    </p:spTree>
    <p:extLst>
      <p:ext uri="{BB962C8B-B14F-4D97-AF65-F5344CB8AC3E}">
        <p14:creationId xmlns:p14="http://schemas.microsoft.com/office/powerpoint/2010/main" val="291158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E4BAF-6AC7-DE2F-37E8-48C25A55BE0C}"/>
              </a:ext>
            </a:extLst>
          </p:cNvPr>
          <p:cNvSpPr>
            <a:spLocks noGrp="1"/>
          </p:cNvSpPr>
          <p:nvPr>
            <p:ph type="title"/>
          </p:nvPr>
        </p:nvSpPr>
        <p:spPr/>
        <p:txBody>
          <a:bodyPr/>
          <a:lstStyle/>
          <a:p>
            <a:r>
              <a:rPr lang="en-US" dirty="0"/>
              <a:t>Statistics and Mathematics</a:t>
            </a:r>
          </a:p>
        </p:txBody>
      </p:sp>
      <p:pic>
        <p:nvPicPr>
          <p:cNvPr id="5" name="Content Placeholder 4" descr="Diagram&#10;&#10;Description automatically generated">
            <a:extLst>
              <a:ext uri="{FF2B5EF4-FFF2-40B4-BE49-F238E27FC236}">
                <a16:creationId xmlns:a16="http://schemas.microsoft.com/office/drawing/2014/main" id="{BD9D0B59-7037-4944-CFDE-86C3D913656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64342" y="1825625"/>
            <a:ext cx="9263316" cy="4351338"/>
          </a:xfrm>
        </p:spPr>
      </p:pic>
      <p:sp>
        <p:nvSpPr>
          <p:cNvPr id="6" name="Rectangle: Rounded Corners 5">
            <a:extLst>
              <a:ext uri="{FF2B5EF4-FFF2-40B4-BE49-F238E27FC236}">
                <a16:creationId xmlns:a16="http://schemas.microsoft.com/office/drawing/2014/main" id="{AFC165C1-7D4F-A6B1-BAF8-51528BE06CFA}"/>
              </a:ext>
            </a:extLst>
          </p:cNvPr>
          <p:cNvSpPr/>
          <p:nvPr/>
        </p:nvSpPr>
        <p:spPr>
          <a:xfrm>
            <a:off x="978433" y="1724733"/>
            <a:ext cx="10235133" cy="441381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68DB7634-4159-35FC-884A-53D70B164F26}"/>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292929"/>
                </a:solidFill>
                <a:latin typeface="charter"/>
              </a:rPr>
              <a:t>Statistical methods are a central part of data science</a:t>
            </a:r>
          </a:p>
          <a:p>
            <a:r>
              <a:rPr lang="en-US" sz="2400" dirty="0">
                <a:solidFill>
                  <a:srgbClr val="292929"/>
                </a:solidFill>
                <a:latin typeface="charter"/>
              </a:rPr>
              <a:t>Focus more on descriptive and inferential statistics</a:t>
            </a:r>
          </a:p>
          <a:p>
            <a:pPr lvl="1"/>
            <a:r>
              <a:rPr lang="en-US" sz="1800" b="1" dirty="0">
                <a:solidFill>
                  <a:srgbClr val="292929"/>
                </a:solidFill>
                <a:latin typeface="charter"/>
              </a:rPr>
              <a:t>Descriptive Statistics</a:t>
            </a:r>
            <a:r>
              <a:rPr lang="en-US" sz="1800" dirty="0">
                <a:solidFill>
                  <a:srgbClr val="292929"/>
                </a:solidFill>
                <a:latin typeface="charter"/>
              </a:rPr>
              <a:t>: to be able to </a:t>
            </a:r>
            <a:r>
              <a:rPr lang="en-US" sz="1800" dirty="0" err="1">
                <a:solidFill>
                  <a:srgbClr val="292929"/>
                </a:solidFill>
                <a:latin typeface="charter"/>
              </a:rPr>
              <a:t>summarise</a:t>
            </a:r>
            <a:r>
              <a:rPr lang="en-US" sz="1800" dirty="0">
                <a:solidFill>
                  <a:srgbClr val="292929"/>
                </a:solidFill>
                <a:latin typeface="charter"/>
              </a:rPr>
              <a:t> the data is powerful but not always. Learn about estimates of location(mean, median, mode, weighted statistics, trimmed statistics), and variability to describe the data.</a:t>
            </a:r>
          </a:p>
          <a:p>
            <a:pPr lvl="1"/>
            <a:r>
              <a:rPr lang="en-US" sz="1800" b="1" dirty="0">
                <a:solidFill>
                  <a:srgbClr val="292929"/>
                </a:solidFill>
                <a:latin typeface="charter"/>
              </a:rPr>
              <a:t>Inferential statistics:</a:t>
            </a:r>
            <a:r>
              <a:rPr lang="en-US" sz="1800" dirty="0">
                <a:solidFill>
                  <a:srgbClr val="292929"/>
                </a:solidFill>
                <a:latin typeface="charter"/>
              </a:rPr>
              <a:t> designing hypothesis tests, A/B tests, defining business metrics, analyzing the collected data and experiment results using confidence interval, p-value, and alpha values.</a:t>
            </a:r>
          </a:p>
          <a:p>
            <a:pPr lvl="1"/>
            <a:r>
              <a:rPr lang="en-US" sz="1800" b="1" dirty="0">
                <a:solidFill>
                  <a:srgbClr val="292929"/>
                </a:solidFill>
                <a:latin typeface="charter"/>
              </a:rPr>
              <a:t>Linear Algebra, Single and multi-variate calculus</a:t>
            </a:r>
            <a:r>
              <a:rPr lang="en-US" sz="1800" dirty="0">
                <a:solidFill>
                  <a:srgbClr val="292929"/>
                </a:solidFill>
                <a:latin typeface="charter"/>
              </a:rPr>
              <a:t> to understand loss functions, gradient, and optimizers in machine learning.</a:t>
            </a:r>
          </a:p>
          <a:p>
            <a:endParaRPr lang="en-US" sz="2400" dirty="0">
              <a:solidFill>
                <a:srgbClr val="292929"/>
              </a:solidFill>
              <a:latin typeface="charter"/>
            </a:endParaRPr>
          </a:p>
          <a:p>
            <a:endParaRPr lang="en-US" sz="2400" dirty="0"/>
          </a:p>
        </p:txBody>
      </p:sp>
      <p:sp>
        <p:nvSpPr>
          <p:cNvPr id="8" name="Rectangle: Rounded Corners 7">
            <a:extLst>
              <a:ext uri="{FF2B5EF4-FFF2-40B4-BE49-F238E27FC236}">
                <a16:creationId xmlns:a16="http://schemas.microsoft.com/office/drawing/2014/main" id="{8C1843D1-AEF9-E138-4C8A-A5CAE4058D5B}"/>
              </a:ext>
            </a:extLst>
          </p:cNvPr>
          <p:cNvSpPr/>
          <p:nvPr/>
        </p:nvSpPr>
        <p:spPr>
          <a:xfrm>
            <a:off x="2497947" y="4799336"/>
            <a:ext cx="7160879" cy="2058663"/>
          </a:xfrm>
          <a:prstGeom prst="round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D3E3A459-6EF9-0D76-D7B5-B1CD8908DA8E}"/>
              </a:ext>
            </a:extLst>
          </p:cNvPr>
          <p:cNvSpPr txBox="1">
            <a:spLocks/>
          </p:cNvSpPr>
          <p:nvPr/>
        </p:nvSpPr>
        <p:spPr>
          <a:xfrm>
            <a:off x="2482579" y="4822390"/>
            <a:ext cx="8175175" cy="209324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Resources:</a:t>
            </a:r>
          </a:p>
          <a:p>
            <a:pPr lvl="1"/>
            <a:r>
              <a:rPr lang="en-US" sz="1900" dirty="0">
                <a:solidFill>
                  <a:srgbClr val="292929"/>
                </a:solidFill>
                <a:latin typeface="charter"/>
              </a:rPr>
              <a:t>[Book]</a:t>
            </a:r>
            <a:r>
              <a:rPr lang="en-US" sz="1900" u="sng" dirty="0">
                <a:latin typeface="charter"/>
                <a:hlinkClick r:id="rId4"/>
              </a:rPr>
              <a:t>Practical statistics for data science</a:t>
            </a:r>
            <a:r>
              <a:rPr lang="en-US" sz="1900" b="1" dirty="0">
                <a:solidFill>
                  <a:srgbClr val="292929"/>
                </a:solidFill>
                <a:latin typeface="charter"/>
              </a:rPr>
              <a:t>(highly recommend)</a:t>
            </a:r>
          </a:p>
          <a:p>
            <a:pPr lvl="1"/>
            <a:r>
              <a:rPr lang="en-US" sz="1900" u="sng" dirty="0">
                <a:latin typeface="charter"/>
                <a:hlinkClick r:id="rId5"/>
              </a:rPr>
              <a:t>Statistical thinking in Python</a:t>
            </a:r>
            <a:endParaRPr lang="en-US" sz="1900" u="sng" dirty="0">
              <a:latin typeface="charter"/>
            </a:endParaRPr>
          </a:p>
          <a:p>
            <a:pPr lvl="1"/>
            <a:r>
              <a:rPr lang="en-US" sz="1900" u="sng" dirty="0">
                <a:latin typeface="charter"/>
                <a:hlinkClick r:id="rId6"/>
              </a:rPr>
              <a:t>Intro to Descriptive Statistics</a:t>
            </a:r>
            <a:endParaRPr lang="en-US" sz="1900" u="sng" dirty="0">
              <a:latin typeface="charter"/>
            </a:endParaRPr>
          </a:p>
          <a:p>
            <a:pPr lvl="1"/>
            <a:r>
              <a:rPr lang="en-US" sz="1900" u="sng" dirty="0">
                <a:latin typeface="charter"/>
                <a:hlinkClick r:id="rId7"/>
              </a:rPr>
              <a:t>Inferential Statistics </a:t>
            </a:r>
            <a:endParaRPr lang="en-US" sz="1900" u="sng" dirty="0">
              <a:latin typeface="charter"/>
            </a:endParaRPr>
          </a:p>
          <a:p>
            <a:pPr lvl="1"/>
            <a:r>
              <a:rPr lang="en-US" sz="1900" u="sng" dirty="0">
                <a:hlinkClick r:id="rId8"/>
              </a:rPr>
              <a:t>Probability and Statistics for Data Science (Series) on Medium</a:t>
            </a:r>
            <a:endParaRPr lang="en-US" sz="1900" u="sng" dirty="0"/>
          </a:p>
          <a:p>
            <a:pPr lvl="1"/>
            <a:r>
              <a:rPr lang="en-US" sz="1900" u="sng" dirty="0">
                <a:hlinkClick r:id="rId9"/>
              </a:rPr>
              <a:t>Three Blue One Brown Lecture Series </a:t>
            </a:r>
            <a:endParaRPr lang="en-US" sz="1900" dirty="0"/>
          </a:p>
          <a:p>
            <a:endParaRPr lang="en-US" dirty="0"/>
          </a:p>
        </p:txBody>
      </p:sp>
    </p:spTree>
    <p:extLst>
      <p:ext uri="{BB962C8B-B14F-4D97-AF65-F5344CB8AC3E}">
        <p14:creationId xmlns:p14="http://schemas.microsoft.com/office/powerpoint/2010/main" val="122052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521F4-66D4-097F-1354-701F87121E6D}"/>
              </a:ext>
            </a:extLst>
          </p:cNvPr>
          <p:cNvSpPr>
            <a:spLocks noGrp="1"/>
          </p:cNvSpPr>
          <p:nvPr>
            <p:ph type="title"/>
          </p:nvPr>
        </p:nvSpPr>
        <p:spPr/>
        <p:txBody>
          <a:bodyPr/>
          <a:lstStyle/>
          <a:p>
            <a:r>
              <a:rPr lang="en-US" dirty="0"/>
              <a:t>Machine learning</a:t>
            </a:r>
          </a:p>
        </p:txBody>
      </p:sp>
      <p:pic>
        <p:nvPicPr>
          <p:cNvPr id="13" name="Picture 12" descr="Diagram&#10;&#10;Description automatically generated">
            <a:extLst>
              <a:ext uri="{FF2B5EF4-FFF2-40B4-BE49-F238E27FC236}">
                <a16:creationId xmlns:a16="http://schemas.microsoft.com/office/drawing/2014/main" id="{7C9862DC-D753-10F6-561E-3F560D5611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080" y="1808004"/>
            <a:ext cx="8552329" cy="3241991"/>
          </a:xfrm>
          <a:prstGeom prst="rect">
            <a:avLst/>
          </a:prstGeom>
        </p:spPr>
      </p:pic>
      <p:sp>
        <p:nvSpPr>
          <p:cNvPr id="14" name="Rectangle: Rounded Corners 13">
            <a:extLst>
              <a:ext uri="{FF2B5EF4-FFF2-40B4-BE49-F238E27FC236}">
                <a16:creationId xmlns:a16="http://schemas.microsoft.com/office/drawing/2014/main" id="{FDF2C9E2-EC3F-3781-4011-DE30267D6C55}"/>
              </a:ext>
            </a:extLst>
          </p:cNvPr>
          <p:cNvSpPr/>
          <p:nvPr/>
        </p:nvSpPr>
        <p:spPr>
          <a:xfrm>
            <a:off x="945136" y="1690688"/>
            <a:ext cx="9228525" cy="361897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6">
            <a:extLst>
              <a:ext uri="{FF2B5EF4-FFF2-40B4-BE49-F238E27FC236}">
                <a16:creationId xmlns:a16="http://schemas.microsoft.com/office/drawing/2014/main" id="{161B7D8E-C933-CA85-075B-915E6B43B7C1}"/>
              </a:ext>
            </a:extLst>
          </p:cNvPr>
          <p:cNvSpPr txBox="1">
            <a:spLocks/>
          </p:cNvSpPr>
          <p:nvPr/>
        </p:nvSpPr>
        <p:spPr>
          <a:xfrm>
            <a:off x="945136" y="1808004"/>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solidFill>
                  <a:srgbClr val="292929"/>
                </a:solidFill>
                <a:latin typeface="charter"/>
              </a:rPr>
              <a:t>There are three major types of learning:</a:t>
            </a:r>
            <a:endParaRPr lang="en-US" dirty="0">
              <a:solidFill>
                <a:srgbClr val="292929"/>
              </a:solidFill>
              <a:latin typeface="charter"/>
            </a:endParaRPr>
          </a:p>
          <a:p>
            <a:pPr lvl="1">
              <a:buFont typeface="+mj-lt"/>
              <a:buAutoNum type="arabicPeriod"/>
            </a:pPr>
            <a:r>
              <a:rPr lang="en-US" sz="2000" b="1" dirty="0">
                <a:solidFill>
                  <a:srgbClr val="292929"/>
                </a:solidFill>
                <a:latin typeface="charter"/>
              </a:rPr>
              <a:t>Supervised Learning</a:t>
            </a:r>
            <a:r>
              <a:rPr lang="en-US" sz="2000" dirty="0">
                <a:solidFill>
                  <a:srgbClr val="292929"/>
                </a:solidFill>
                <a:latin typeface="charter"/>
              </a:rPr>
              <a:t> — includes regression and classification problems. Study simple linear regression, multiple regression, polynomial regression, naive Bayes, logistic regression, KNNs, tree models, ensemble models. Learn about evaluation metrics.</a:t>
            </a:r>
          </a:p>
          <a:p>
            <a:pPr lvl="1">
              <a:buFont typeface="+mj-lt"/>
              <a:buAutoNum type="arabicPeriod"/>
            </a:pPr>
            <a:r>
              <a:rPr lang="en-US" sz="2000" b="1" dirty="0">
                <a:solidFill>
                  <a:srgbClr val="292929"/>
                </a:solidFill>
                <a:latin typeface="charter"/>
              </a:rPr>
              <a:t>Unsupervised Learning</a:t>
            </a:r>
            <a:r>
              <a:rPr lang="en-US" sz="2000" dirty="0">
                <a:solidFill>
                  <a:srgbClr val="292929"/>
                </a:solidFill>
                <a:latin typeface="charter"/>
              </a:rPr>
              <a:t> — Clustering and dimensionality reduction are the two widely used applications of unsupervised learning. Dive deep into PCA, K-means clustering, hierarchical clustering, and gaussian mixtures.</a:t>
            </a:r>
          </a:p>
          <a:p>
            <a:pPr lvl="1">
              <a:buFont typeface="+mj-lt"/>
              <a:buAutoNum type="arabicPeriod"/>
            </a:pPr>
            <a:r>
              <a:rPr lang="en-US" sz="2000" b="1" dirty="0">
                <a:solidFill>
                  <a:srgbClr val="292929"/>
                </a:solidFill>
                <a:latin typeface="charter"/>
              </a:rPr>
              <a:t>Reinforcement learning</a:t>
            </a:r>
            <a:r>
              <a:rPr lang="en-US" sz="2000" dirty="0">
                <a:solidFill>
                  <a:srgbClr val="292929"/>
                </a:solidFill>
                <a:latin typeface="charter"/>
              </a:rPr>
              <a:t>(can skip*) — helps you build self-rewarding systems. Learn to optimize rewards, using the TF-Agents library, creating Deep Q-networks, etc.</a:t>
            </a:r>
          </a:p>
          <a:p>
            <a:endParaRPr lang="en-US" dirty="0"/>
          </a:p>
        </p:txBody>
      </p:sp>
      <p:sp>
        <p:nvSpPr>
          <p:cNvPr id="16" name="Rectangle: Rounded Corners 15">
            <a:extLst>
              <a:ext uri="{FF2B5EF4-FFF2-40B4-BE49-F238E27FC236}">
                <a16:creationId xmlns:a16="http://schemas.microsoft.com/office/drawing/2014/main" id="{7A1AF39D-C9C9-E14D-1977-09E7401B035C}"/>
              </a:ext>
            </a:extLst>
          </p:cNvPr>
          <p:cNvSpPr/>
          <p:nvPr/>
        </p:nvSpPr>
        <p:spPr>
          <a:xfrm>
            <a:off x="1280352" y="4822391"/>
            <a:ext cx="9996927" cy="1954920"/>
          </a:xfrm>
          <a:prstGeom prst="roundRect">
            <a:avLst>
              <a:gd name="adj" fmla="val 3247"/>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8">
            <a:extLst>
              <a:ext uri="{FF2B5EF4-FFF2-40B4-BE49-F238E27FC236}">
                <a16:creationId xmlns:a16="http://schemas.microsoft.com/office/drawing/2014/main" id="{0717EB49-0FC8-241A-A71C-5AB18B73EE7E}"/>
              </a:ext>
            </a:extLst>
          </p:cNvPr>
          <p:cNvSpPr txBox="1">
            <a:spLocks/>
          </p:cNvSpPr>
          <p:nvPr/>
        </p:nvSpPr>
        <p:spPr>
          <a:xfrm>
            <a:off x="1203832" y="4822391"/>
            <a:ext cx="10149968" cy="195492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292929"/>
                </a:solidFill>
                <a:latin typeface="charter"/>
              </a:rPr>
              <a:t>Resources:</a:t>
            </a:r>
          </a:p>
          <a:p>
            <a:pPr lvl="1"/>
            <a:r>
              <a:rPr lang="en-US" sz="2000" dirty="0">
                <a:solidFill>
                  <a:srgbClr val="292929"/>
                </a:solidFill>
                <a:latin typeface="charter"/>
              </a:rPr>
              <a:t>[book]</a:t>
            </a:r>
            <a:r>
              <a:rPr lang="en-US" sz="2000" u="sng" dirty="0">
                <a:latin typeface="charter"/>
                <a:hlinkClick r:id="rId4"/>
              </a:rPr>
              <a:t>Hands-On Machine Learning with Scikit-Learn, </a:t>
            </a:r>
            <a:r>
              <a:rPr lang="en-US" sz="2000" u="sng" dirty="0" err="1">
                <a:latin typeface="charter"/>
                <a:hlinkClick r:id="rId4"/>
              </a:rPr>
              <a:t>Keras</a:t>
            </a:r>
            <a:r>
              <a:rPr lang="en-US" sz="2000" u="sng" dirty="0">
                <a:latin typeface="charter"/>
                <a:hlinkClick r:id="rId4"/>
              </a:rPr>
              <a:t>, and TensorFlow, 2nd Edition</a:t>
            </a:r>
            <a:r>
              <a:rPr lang="en-US" sz="2000" dirty="0">
                <a:solidFill>
                  <a:srgbClr val="292929"/>
                </a:solidFill>
                <a:latin typeface="charter"/>
              </a:rPr>
              <a:t> </a:t>
            </a:r>
          </a:p>
          <a:p>
            <a:pPr lvl="1"/>
            <a:r>
              <a:rPr lang="en-US" sz="2000" dirty="0">
                <a:solidFill>
                  <a:srgbClr val="292929"/>
                </a:solidFill>
                <a:latin typeface="charter"/>
              </a:rPr>
              <a:t>[book]</a:t>
            </a:r>
            <a:r>
              <a:rPr lang="en-US" sz="2000" dirty="0">
                <a:solidFill>
                  <a:srgbClr val="292929"/>
                </a:solidFill>
                <a:latin typeface="charter"/>
                <a:hlinkClick r:id="rId5"/>
              </a:rPr>
              <a:t>Pattern recognition and Machine Learning</a:t>
            </a:r>
            <a:endParaRPr lang="en-US" sz="2000" dirty="0">
              <a:solidFill>
                <a:srgbClr val="292929"/>
              </a:solidFill>
              <a:latin typeface="charter"/>
            </a:endParaRPr>
          </a:p>
          <a:p>
            <a:pPr lvl="1"/>
            <a:r>
              <a:rPr lang="en-US" sz="2000" u="sng" dirty="0">
                <a:latin typeface="charter"/>
                <a:hlinkClick r:id="rId6"/>
              </a:rPr>
              <a:t>Machine Learning Course by Andrew Ng</a:t>
            </a:r>
            <a:r>
              <a:rPr lang="en-US" sz="2000" dirty="0">
                <a:solidFill>
                  <a:srgbClr val="292929"/>
                </a:solidFill>
                <a:latin typeface="charter"/>
              </a:rPr>
              <a:t> </a:t>
            </a:r>
          </a:p>
          <a:p>
            <a:pPr lvl="1"/>
            <a:r>
              <a:rPr lang="en-US" sz="2000" u="sng" dirty="0">
                <a:latin typeface="charter"/>
                <a:hlinkClick r:id="rId7"/>
              </a:rPr>
              <a:t>Introduction to Machine Learning</a:t>
            </a:r>
            <a:r>
              <a:rPr lang="en-US" sz="2000" dirty="0">
                <a:solidFill>
                  <a:srgbClr val="292929"/>
                </a:solidFill>
                <a:latin typeface="charter"/>
              </a:rPr>
              <a:t> </a:t>
            </a:r>
          </a:p>
          <a:p>
            <a:pPr lvl="1"/>
            <a:r>
              <a:rPr lang="en-US" sz="2000" u="sng" dirty="0">
                <a:latin typeface="charter"/>
                <a:hlinkClick r:id="rId8"/>
              </a:rPr>
              <a:t>Supervised learning with Python</a:t>
            </a:r>
            <a:r>
              <a:rPr lang="en-US" sz="2000" dirty="0">
                <a:solidFill>
                  <a:srgbClr val="292929"/>
                </a:solidFill>
                <a:latin typeface="charter"/>
              </a:rPr>
              <a:t> </a:t>
            </a:r>
            <a:endParaRPr lang="en-US" sz="2800" dirty="0">
              <a:solidFill>
                <a:srgbClr val="292929"/>
              </a:solidFill>
              <a:latin typeface="charter"/>
            </a:endParaRPr>
          </a:p>
          <a:p>
            <a:endParaRPr lang="en-US" dirty="0"/>
          </a:p>
        </p:txBody>
      </p:sp>
    </p:spTree>
    <p:extLst>
      <p:ext uri="{BB962C8B-B14F-4D97-AF65-F5344CB8AC3E}">
        <p14:creationId xmlns:p14="http://schemas.microsoft.com/office/powerpoint/2010/main" val="344834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imeline&#10;&#10;Description automatically generated">
            <a:extLst>
              <a:ext uri="{FF2B5EF4-FFF2-40B4-BE49-F238E27FC236}">
                <a16:creationId xmlns:a16="http://schemas.microsoft.com/office/drawing/2014/main" id="{7E3DB733-D449-2A8F-6D30-39A39D6F23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6360" y="0"/>
            <a:ext cx="6858000" cy="6858000"/>
          </a:xfrm>
        </p:spPr>
      </p:pic>
    </p:spTree>
    <p:extLst>
      <p:ext uri="{BB962C8B-B14F-4D97-AF65-F5344CB8AC3E}">
        <p14:creationId xmlns:p14="http://schemas.microsoft.com/office/powerpoint/2010/main" val="544037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10;&#10;Description automatically generated">
            <a:extLst>
              <a:ext uri="{FF2B5EF4-FFF2-40B4-BE49-F238E27FC236}">
                <a16:creationId xmlns:a16="http://schemas.microsoft.com/office/drawing/2014/main" id="{285493A1-CD03-F777-0ECA-0A616DA50C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3425" y="-28973"/>
            <a:ext cx="9505150" cy="6915946"/>
          </a:xfrm>
        </p:spPr>
      </p:pic>
    </p:spTree>
    <p:extLst>
      <p:ext uri="{BB962C8B-B14F-4D97-AF65-F5344CB8AC3E}">
        <p14:creationId xmlns:p14="http://schemas.microsoft.com/office/powerpoint/2010/main" val="2597441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 skills (people behavior skills)</a:t>
            </a:r>
          </a:p>
        </p:txBody>
      </p:sp>
      <p:sp>
        <p:nvSpPr>
          <p:cNvPr id="3" name="Content Placeholder 2"/>
          <p:cNvSpPr>
            <a:spLocks noGrp="1"/>
          </p:cNvSpPr>
          <p:nvPr>
            <p:ph idx="1"/>
          </p:nvPr>
        </p:nvSpPr>
        <p:spPr>
          <a:xfrm>
            <a:off x="838199" y="1825625"/>
            <a:ext cx="11091041" cy="4351338"/>
          </a:xfrm>
        </p:spPr>
        <p:txBody>
          <a:bodyPr>
            <a:normAutofit lnSpcReduction="10000"/>
          </a:bodyPr>
          <a:lstStyle/>
          <a:p>
            <a:r>
              <a:rPr lang="en-US" sz="2200" dirty="0"/>
              <a:t>Commonly used to “</a:t>
            </a:r>
            <a:r>
              <a:rPr lang="en-US" sz="2200" b="1" i="1" dirty="0"/>
              <a:t>refer to the “emotional side” of human beings </a:t>
            </a:r>
            <a:r>
              <a:rPr lang="en-US" sz="2200" dirty="0"/>
              <a:t>in opposition to the IQ</a:t>
            </a:r>
          </a:p>
          <a:p>
            <a:r>
              <a:rPr lang="en-US" sz="2200" b="1" i="1" dirty="0"/>
              <a:t>Character traits </a:t>
            </a:r>
            <a:r>
              <a:rPr lang="en-US" sz="2200" dirty="0"/>
              <a:t>and </a:t>
            </a:r>
            <a:r>
              <a:rPr lang="en-US" sz="2200" b="1" i="1" dirty="0"/>
              <a:t>interpersonal skills </a:t>
            </a:r>
            <a:r>
              <a:rPr lang="en-US" sz="2200" dirty="0"/>
              <a:t>that characterize a person's relationships with others</a:t>
            </a:r>
          </a:p>
          <a:p>
            <a:pPr lvl="1"/>
            <a:r>
              <a:rPr lang="en-US" altLang="en-US" sz="2000" dirty="0"/>
              <a:t>Help employees interact with others and succeed in the workplace</a:t>
            </a:r>
          </a:p>
          <a:p>
            <a:r>
              <a:rPr lang="en-US" sz="2200" dirty="0"/>
              <a:t>Describe a </a:t>
            </a:r>
            <a:r>
              <a:rPr lang="en-US" sz="2200" b="1" dirty="0"/>
              <a:t>person's emotional quotient </a:t>
            </a:r>
            <a:r>
              <a:rPr lang="en-US" sz="2200" dirty="0"/>
              <a:t>(EQ) as opposed to intelligence quotient (IQ)</a:t>
            </a:r>
          </a:p>
          <a:p>
            <a:r>
              <a:rPr lang="en-US" altLang="en-US" sz="2200" dirty="0"/>
              <a:t>Soft skills include:</a:t>
            </a:r>
          </a:p>
          <a:p>
            <a:pPr lvl="1"/>
            <a:r>
              <a:rPr lang="en-US" altLang="en-US" sz="1800" dirty="0"/>
              <a:t>C</a:t>
            </a:r>
            <a:r>
              <a:rPr lang="en-US" altLang="en-US" sz="1800" u="sng" dirty="0"/>
              <a:t>ommunication skills </a:t>
            </a:r>
          </a:p>
          <a:p>
            <a:pPr lvl="1"/>
            <a:r>
              <a:rPr lang="en-US" altLang="en-US" sz="1800" u="sng" dirty="0"/>
              <a:t>Mentor your coworkers</a:t>
            </a:r>
            <a:endParaRPr lang="en-US" altLang="en-US" sz="1800" dirty="0"/>
          </a:p>
          <a:p>
            <a:pPr lvl="1"/>
            <a:r>
              <a:rPr lang="en-US" altLang="en-US" sz="1800" dirty="0"/>
              <a:t>L</a:t>
            </a:r>
            <a:r>
              <a:rPr lang="en-US" altLang="en-US" sz="1800" u="sng" dirty="0"/>
              <a:t>eadership skills</a:t>
            </a:r>
          </a:p>
          <a:p>
            <a:pPr lvl="1"/>
            <a:r>
              <a:rPr lang="en-US" altLang="en-US" sz="1800" u="sng" dirty="0"/>
              <a:t>Follow instructions</a:t>
            </a:r>
            <a:r>
              <a:rPr lang="en-US" altLang="en-US" sz="1800" dirty="0"/>
              <a:t>, and </a:t>
            </a:r>
            <a:r>
              <a:rPr lang="en-US" altLang="en-US" sz="1800" u="sng" dirty="0"/>
              <a:t>get a job done on time</a:t>
            </a:r>
          </a:p>
          <a:p>
            <a:pPr lvl="1"/>
            <a:r>
              <a:rPr lang="en-US" sz="1800" u="sng" dirty="0"/>
              <a:t>Team building and Teamworking skills</a:t>
            </a:r>
          </a:p>
          <a:p>
            <a:pPr lvl="1"/>
            <a:r>
              <a:rPr lang="en-US" sz="1800" u="sng" dirty="0"/>
              <a:t>Problem-solving skills</a:t>
            </a:r>
          </a:p>
          <a:p>
            <a:pPr lvl="1"/>
            <a:r>
              <a:rPr lang="en-US" sz="1800" u="sng" dirty="0"/>
              <a:t>Analytical skills</a:t>
            </a:r>
          </a:p>
          <a:p>
            <a:pPr lvl="1"/>
            <a:r>
              <a:rPr lang="en-US" sz="1800" u="sng" dirty="0"/>
              <a:t>Collaboration</a:t>
            </a:r>
            <a:endParaRPr lang="en-US" sz="1800" dirty="0"/>
          </a:p>
          <a:p>
            <a:endParaRPr lang="en-US" sz="2200" dirty="0"/>
          </a:p>
          <a:p>
            <a:endParaRPr lang="en-US" sz="2200" dirty="0"/>
          </a:p>
        </p:txBody>
      </p:sp>
      <p:sp>
        <p:nvSpPr>
          <p:cNvPr id="4" name="Rectangle 3"/>
          <p:cNvSpPr/>
          <p:nvPr/>
        </p:nvSpPr>
        <p:spPr>
          <a:xfrm>
            <a:off x="2312275" y="6127234"/>
            <a:ext cx="9753601" cy="369332"/>
          </a:xfrm>
          <a:prstGeom prst="rect">
            <a:avLst/>
          </a:prstGeom>
        </p:spPr>
        <p:txBody>
          <a:bodyPr wrap="square">
            <a:spAutoFit/>
          </a:bodyPr>
          <a:lstStyle/>
          <a:p>
            <a:r>
              <a:rPr lang="en-US" dirty="0"/>
              <a:t>97% of employers say that soft skills are either as important or more important than hard skills</a:t>
            </a:r>
          </a:p>
        </p:txBody>
      </p:sp>
      <p:sp>
        <p:nvSpPr>
          <p:cNvPr id="5" name="Rectangle 4"/>
          <p:cNvSpPr/>
          <p:nvPr/>
        </p:nvSpPr>
        <p:spPr>
          <a:xfrm>
            <a:off x="2312275" y="6488668"/>
            <a:ext cx="4519827" cy="369332"/>
          </a:xfrm>
          <a:prstGeom prst="rect">
            <a:avLst/>
          </a:prstGeom>
        </p:spPr>
        <p:txBody>
          <a:bodyPr wrap="none">
            <a:spAutoFit/>
          </a:bodyPr>
          <a:lstStyle/>
          <a:p>
            <a:r>
              <a:rPr lang="en-US" dirty="0"/>
              <a:t>80% of companies' success is due to soft skills </a:t>
            </a:r>
          </a:p>
        </p:txBody>
      </p:sp>
    </p:spTree>
    <p:extLst>
      <p:ext uri="{BB962C8B-B14F-4D97-AF65-F5344CB8AC3E}">
        <p14:creationId xmlns:p14="http://schemas.microsoft.com/office/powerpoint/2010/main" val="28095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F95F6-F87F-D2B3-7443-C7227EED30E2}"/>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97000E32-1CA2-580F-1D3D-76A90F6D74C2}"/>
              </a:ext>
            </a:extLst>
          </p:cNvPr>
          <p:cNvSpPr>
            <a:spLocks noGrp="1"/>
          </p:cNvSpPr>
          <p:nvPr>
            <p:ph idx="1"/>
          </p:nvPr>
        </p:nvSpPr>
        <p:spPr/>
        <p:txBody>
          <a:bodyPr>
            <a:normAutofit/>
          </a:bodyPr>
          <a:lstStyle/>
          <a:p>
            <a:r>
              <a:rPr lang="en-US" sz="2000" dirty="0">
                <a:hlinkClick r:id="rId2"/>
              </a:rPr>
              <a:t>https://towardsdatascience.com/data-science-learning-roadmap-for-2021-84f2ba09a44f</a:t>
            </a:r>
            <a:endParaRPr lang="en-US" sz="2000" dirty="0"/>
          </a:p>
          <a:p>
            <a:r>
              <a:rPr lang="en-US" sz="2000" dirty="0">
                <a:hlinkClick r:id="rId3"/>
              </a:rPr>
              <a:t>https://skaf.medium.com/data-scientist-roadmap-2022-3e247fe6fe87</a:t>
            </a:r>
            <a:endParaRPr lang="en-US" sz="2000" dirty="0"/>
          </a:p>
          <a:p>
            <a:r>
              <a:rPr lang="en-US" sz="2000" dirty="0">
                <a:hlinkClick r:id="rId4"/>
              </a:rPr>
              <a:t>https://www.mltut.com/data-science-with-python-roadmap/</a:t>
            </a:r>
            <a:endParaRPr lang="en-US" sz="2000" dirty="0"/>
          </a:p>
          <a:p>
            <a:r>
              <a:rPr lang="en-US" sz="2000" dirty="0">
                <a:hlinkClick r:id="rId5"/>
              </a:rPr>
              <a:t>https://towardsdatascience.com/become-a-data-scientist-in-2022-a-practical-52-week-course-8244cc18284e</a:t>
            </a:r>
            <a:endParaRPr lang="en-US" sz="2000" dirty="0"/>
          </a:p>
          <a:p>
            <a:r>
              <a:rPr lang="en-US" sz="2000" dirty="0">
                <a:hlinkClick r:id="rId6"/>
              </a:rPr>
              <a:t>https://omdena.com/blog/data-science-road-map/</a:t>
            </a:r>
            <a:endParaRPr lang="en-US" sz="2000" dirty="0"/>
          </a:p>
          <a:p>
            <a:endParaRPr lang="en-US" sz="2000" dirty="0"/>
          </a:p>
        </p:txBody>
      </p:sp>
    </p:spTree>
    <p:extLst>
      <p:ext uri="{BB962C8B-B14F-4D97-AF65-F5344CB8AC3E}">
        <p14:creationId xmlns:p14="http://schemas.microsoft.com/office/powerpoint/2010/main" val="1691627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E6E7C6-1201-45DE-8D90-FB858D01A51E}"/>
              </a:ext>
            </a:extLst>
          </p:cNvPr>
          <p:cNvSpPr txBox="1"/>
          <p:nvPr/>
        </p:nvSpPr>
        <p:spPr>
          <a:xfrm>
            <a:off x="138697" y="797510"/>
            <a:ext cx="6185263" cy="5632311"/>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Arial" panose="020B0604020202020204" pitchFamily="34" charset="0"/>
              </a:rPr>
              <a:t>I</a:t>
            </a:r>
            <a:r>
              <a:rPr lang="en-US" sz="2400" dirty="0">
                <a:effectLst/>
                <a:latin typeface="Calibri" panose="020F0502020204030204" pitchFamily="34" charset="0"/>
                <a:ea typeface="Calibri" panose="020F0502020204030204" pitchFamily="34" charset="0"/>
                <a:cs typeface="Arial" panose="020B0604020202020204" pitchFamily="34" charset="0"/>
              </a:rPr>
              <a:t>nterdisciplinary field that focuses on </a:t>
            </a:r>
            <a:r>
              <a:rPr lang="en-US" sz="2400" b="1" u="sng" dirty="0">
                <a:effectLst/>
                <a:latin typeface="Calibri" panose="020F0502020204030204" pitchFamily="34" charset="0"/>
                <a:ea typeface="Calibri" panose="020F0502020204030204" pitchFamily="34" charset="0"/>
                <a:cs typeface="Arial" panose="020B0604020202020204" pitchFamily="34" charset="0"/>
              </a:rPr>
              <a:t>analyzing massive amounts of data </a:t>
            </a:r>
            <a:r>
              <a:rPr lang="en-US" sz="2400" dirty="0">
                <a:effectLst/>
                <a:latin typeface="Calibri" panose="020F0502020204030204" pitchFamily="34" charset="0"/>
                <a:ea typeface="Calibri" panose="020F0502020204030204" pitchFamily="34" charset="0"/>
                <a:cs typeface="Arial" panose="020B0604020202020204" pitchFamily="34" charset="0"/>
              </a:rPr>
              <a:t>to </a:t>
            </a:r>
            <a:r>
              <a:rPr lang="en-US" sz="2400" b="1" u="sng" dirty="0">
                <a:effectLst/>
                <a:latin typeface="Calibri" panose="020F0502020204030204" pitchFamily="34" charset="0"/>
                <a:ea typeface="Calibri" panose="020F0502020204030204" pitchFamily="34" charset="0"/>
                <a:cs typeface="Arial" panose="020B0604020202020204" pitchFamily="34" charset="0"/>
              </a:rPr>
              <a:t>automatically identify inherent patterns</a:t>
            </a:r>
            <a:r>
              <a:rPr lang="en-US" sz="2400" dirty="0">
                <a:effectLst/>
                <a:latin typeface="Calibri" panose="020F0502020204030204" pitchFamily="34" charset="0"/>
                <a:ea typeface="Calibri" panose="020F0502020204030204" pitchFamily="34" charset="0"/>
                <a:cs typeface="Arial" panose="020B0604020202020204" pitchFamily="34" charset="0"/>
              </a:rPr>
              <a:t>,</a:t>
            </a:r>
            <a:r>
              <a:rPr lang="en-US" sz="2400" b="1" u="sng" dirty="0">
                <a:effectLst/>
                <a:latin typeface="Calibri" panose="020F0502020204030204" pitchFamily="34" charset="0"/>
                <a:ea typeface="Calibri" panose="020F0502020204030204" pitchFamily="34" charset="0"/>
                <a:cs typeface="Arial" panose="020B0604020202020204" pitchFamily="34" charset="0"/>
              </a:rPr>
              <a:t> extract underlying models</a:t>
            </a:r>
            <a:r>
              <a:rPr lang="en-US" sz="2400" dirty="0">
                <a:effectLst/>
                <a:latin typeface="Calibri" panose="020F0502020204030204" pitchFamily="34" charset="0"/>
                <a:ea typeface="Calibri" panose="020F0502020204030204" pitchFamily="34" charset="0"/>
                <a:cs typeface="Arial" panose="020B0604020202020204" pitchFamily="34" charset="0"/>
              </a:rPr>
              <a:t>, and </a:t>
            </a:r>
            <a:r>
              <a:rPr lang="en-US" sz="2400" b="1" u="sng" dirty="0">
                <a:effectLst/>
                <a:latin typeface="Calibri" panose="020F0502020204030204" pitchFamily="34" charset="0"/>
                <a:ea typeface="Calibri" panose="020F0502020204030204" pitchFamily="34" charset="0"/>
                <a:cs typeface="Arial" panose="020B0604020202020204" pitchFamily="34" charset="0"/>
              </a:rPr>
              <a:t>make relevant predictions</a:t>
            </a:r>
            <a:r>
              <a:rPr lang="en-US" sz="2400" dirty="0">
                <a:effectLst/>
                <a:latin typeface="Calibri" panose="020F0502020204030204" pitchFamily="34" charset="0"/>
                <a:ea typeface="Calibri" panose="020F0502020204030204" pitchFamily="34" charset="0"/>
                <a:cs typeface="Arial" panose="020B0604020202020204" pitchFamily="34" charset="0"/>
              </a:rPr>
              <a:t>.</a:t>
            </a:r>
          </a:p>
          <a:p>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Arial" panose="020B0604020202020204" pitchFamily="34" charset="0"/>
              </a:rPr>
              <a:t> Impacting virtually </a:t>
            </a:r>
            <a:r>
              <a:rPr lang="en-US" sz="2400" u="sng" dirty="0">
                <a:effectLst/>
                <a:latin typeface="Calibri" panose="020F0502020204030204" pitchFamily="34" charset="0"/>
                <a:ea typeface="Calibri" panose="020F0502020204030204" pitchFamily="34" charset="0"/>
                <a:cs typeface="Arial" panose="020B0604020202020204" pitchFamily="34" charset="0"/>
              </a:rPr>
              <a:t>all areas of the economy</a:t>
            </a:r>
            <a:r>
              <a:rPr lang="en-US" sz="2400" dirty="0">
                <a:effectLst/>
                <a:latin typeface="Calibri" panose="020F0502020204030204" pitchFamily="34" charset="0"/>
                <a:ea typeface="Calibri" panose="020F0502020204030204" pitchFamily="34" charset="0"/>
                <a:cs typeface="Arial" panose="020B0604020202020204" pitchFamily="34" charset="0"/>
              </a:rPr>
              <a:t>, including </a:t>
            </a:r>
            <a:r>
              <a:rPr lang="en-US" sz="2400" b="1" dirty="0">
                <a:effectLst/>
                <a:latin typeface="Calibri" panose="020F0502020204030204" pitchFamily="34" charset="0"/>
                <a:ea typeface="Calibri" panose="020F0502020204030204" pitchFamily="34" charset="0"/>
                <a:cs typeface="Arial" panose="020B0604020202020204" pitchFamily="34" charset="0"/>
              </a:rPr>
              <a:t>science, engineering, medicine, banking, finance, sports and the arts</a:t>
            </a:r>
            <a:r>
              <a:rPr lang="en-US" sz="2400" dirty="0">
                <a:effectLst/>
                <a:latin typeface="Calibri" panose="020F0502020204030204" pitchFamily="34" charset="0"/>
                <a:ea typeface="Calibri" panose="020F0502020204030204" pitchFamily="34" charset="0"/>
                <a:cs typeface="Arial" panose="020B0604020202020204" pitchFamily="34" charset="0"/>
              </a:rPr>
              <a:t>.</a:t>
            </a:r>
          </a:p>
          <a:p>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Arial" panose="020B0604020202020204" pitchFamily="34" charset="0"/>
              </a:rPr>
              <a:t>Exciting real-world applications include </a:t>
            </a:r>
            <a:r>
              <a:rPr lang="en-US" sz="2400" u="sng" dirty="0">
                <a:effectLst/>
                <a:latin typeface="Calibri" panose="020F0502020204030204" pitchFamily="34" charset="0"/>
                <a:ea typeface="Calibri" panose="020F0502020204030204" pitchFamily="34" charset="0"/>
                <a:cs typeface="Arial" panose="020B0604020202020204" pitchFamily="34" charset="0"/>
              </a:rPr>
              <a:t>credit card fraud detection</a:t>
            </a:r>
            <a:r>
              <a:rPr lang="en-US" sz="2400" dirty="0">
                <a:effectLst/>
                <a:latin typeface="Calibri" panose="020F0502020204030204" pitchFamily="34" charset="0"/>
                <a:ea typeface="Calibri" panose="020F0502020204030204" pitchFamily="34" charset="0"/>
                <a:cs typeface="Arial" panose="020B0604020202020204" pitchFamily="34" charset="0"/>
              </a:rPr>
              <a:t>, </a:t>
            </a:r>
            <a:r>
              <a:rPr lang="en-US" sz="2400" u="sng" dirty="0">
                <a:effectLst/>
                <a:latin typeface="Calibri" panose="020F0502020204030204" pitchFamily="34" charset="0"/>
                <a:ea typeface="Calibri" panose="020F0502020204030204" pitchFamily="34" charset="0"/>
                <a:cs typeface="Arial" panose="020B0604020202020204" pitchFamily="34" charset="0"/>
              </a:rPr>
              <a:t>speech recognition, predictive medical diagnosis, and self-driving cars</a:t>
            </a:r>
            <a:r>
              <a:rPr lang="en-US" sz="2400" dirty="0">
                <a:effectLst/>
                <a:latin typeface="Calibri" panose="020F0502020204030204" pitchFamily="34" charset="0"/>
                <a:ea typeface="Calibri" panose="020F0502020204030204" pitchFamily="34" charset="0"/>
                <a:cs typeface="Arial" panose="020B0604020202020204" pitchFamily="34" charset="0"/>
              </a:rPr>
              <a:t>.</a:t>
            </a:r>
            <a:br>
              <a:rPr lang="en-US" sz="2400" dirty="0">
                <a:effectLst/>
                <a:latin typeface="Calibri" panose="020F0502020204030204" pitchFamily="34" charset="0"/>
                <a:ea typeface="Calibri" panose="020F0502020204030204" pitchFamily="34" charset="0"/>
                <a:cs typeface="Arial" panose="020B0604020202020204" pitchFamily="34" charset="0"/>
              </a:rPr>
            </a:br>
            <a:endParaRPr lang="en-US" sz="2400" dirty="0"/>
          </a:p>
        </p:txBody>
      </p:sp>
      <p:pic>
        <p:nvPicPr>
          <p:cNvPr id="3" name="Picture 2" descr="Diagram&#10;&#10;Description automatically generated with medium confidence">
            <a:extLst>
              <a:ext uri="{FF2B5EF4-FFF2-40B4-BE49-F238E27FC236}">
                <a16:creationId xmlns:a16="http://schemas.microsoft.com/office/drawing/2014/main" id="{457254C6-7F0A-E31D-2E54-B898D0054C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1391" y="1350360"/>
            <a:ext cx="5950609" cy="4324297"/>
          </a:xfrm>
          <a:prstGeom prst="rect">
            <a:avLst/>
          </a:prstGeom>
        </p:spPr>
      </p:pic>
    </p:spTree>
    <p:extLst>
      <p:ext uri="{BB962C8B-B14F-4D97-AF65-F5344CB8AC3E}">
        <p14:creationId xmlns:p14="http://schemas.microsoft.com/office/powerpoint/2010/main" val="3933555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AEA379-902D-49A3-BB1D-767C1E5C6459}"/>
              </a:ext>
            </a:extLst>
          </p:cNvPr>
          <p:cNvPicPr>
            <a:picLocks noChangeAspect="1"/>
          </p:cNvPicPr>
          <p:nvPr/>
        </p:nvPicPr>
        <p:blipFill>
          <a:blip r:embed="rId2"/>
          <a:stretch>
            <a:fillRect/>
          </a:stretch>
        </p:blipFill>
        <p:spPr>
          <a:xfrm>
            <a:off x="641984" y="685800"/>
            <a:ext cx="10484273" cy="3535680"/>
          </a:xfrm>
          <a:prstGeom prst="rect">
            <a:avLst/>
          </a:prstGeom>
        </p:spPr>
      </p:pic>
      <p:sp>
        <p:nvSpPr>
          <p:cNvPr id="6" name="TextBox 5">
            <a:extLst>
              <a:ext uri="{FF2B5EF4-FFF2-40B4-BE49-F238E27FC236}">
                <a16:creationId xmlns:a16="http://schemas.microsoft.com/office/drawing/2014/main" id="{EF34B166-15F7-43F1-8CC3-DE31CED1D630}"/>
              </a:ext>
            </a:extLst>
          </p:cNvPr>
          <p:cNvSpPr txBox="1"/>
          <p:nvPr/>
        </p:nvSpPr>
        <p:spPr>
          <a:xfrm>
            <a:off x="1359673" y="5410200"/>
            <a:ext cx="9766584" cy="584775"/>
          </a:xfrm>
          <a:prstGeom prst="rect">
            <a:avLst/>
          </a:prstGeom>
          <a:noFill/>
        </p:spPr>
        <p:txBody>
          <a:bodyPr wrap="none" rtlCol="0">
            <a:spAutoFit/>
          </a:bodyPr>
          <a:lstStyle/>
          <a:p>
            <a:r>
              <a:rPr lang="en-US" sz="3200" b="1" dirty="0"/>
              <a:t>We will tell you how does it really work under the hood!</a:t>
            </a:r>
          </a:p>
        </p:txBody>
      </p:sp>
    </p:spTree>
    <p:extLst>
      <p:ext uri="{BB962C8B-B14F-4D97-AF65-F5344CB8AC3E}">
        <p14:creationId xmlns:p14="http://schemas.microsoft.com/office/powerpoint/2010/main" val="2884081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620A2-5888-E6C5-16CD-3241D79F8C95}"/>
              </a:ext>
            </a:extLst>
          </p:cNvPr>
          <p:cNvSpPr>
            <a:spLocks noGrp="1"/>
          </p:cNvSpPr>
          <p:nvPr>
            <p:ph type="title"/>
          </p:nvPr>
        </p:nvSpPr>
        <p:spPr/>
        <p:txBody>
          <a:bodyPr/>
          <a:lstStyle/>
          <a:p>
            <a:r>
              <a:rPr lang="en-US" dirty="0"/>
              <a:t>What is the data science learning roadmap?</a:t>
            </a:r>
          </a:p>
        </p:txBody>
      </p:sp>
      <p:sp>
        <p:nvSpPr>
          <p:cNvPr id="3" name="Content Placeholder 2">
            <a:extLst>
              <a:ext uri="{FF2B5EF4-FFF2-40B4-BE49-F238E27FC236}">
                <a16:creationId xmlns:a16="http://schemas.microsoft.com/office/drawing/2014/main" id="{ECEBF382-2595-AB18-9C8D-64FACAEB7816}"/>
              </a:ext>
            </a:extLst>
          </p:cNvPr>
          <p:cNvSpPr>
            <a:spLocks noGrp="1"/>
          </p:cNvSpPr>
          <p:nvPr>
            <p:ph idx="1"/>
          </p:nvPr>
        </p:nvSpPr>
        <p:spPr/>
        <p:txBody>
          <a:bodyPr/>
          <a:lstStyle/>
          <a:p>
            <a:r>
              <a:rPr lang="en-US" dirty="0"/>
              <a:t>Charts out multi-level skills map with details on</a:t>
            </a:r>
          </a:p>
          <a:p>
            <a:pPr lvl="1"/>
            <a:r>
              <a:rPr lang="en-US" dirty="0"/>
              <a:t> </a:t>
            </a:r>
            <a:r>
              <a:rPr lang="en-US" b="1" dirty="0"/>
              <a:t>What</a:t>
            </a:r>
            <a:r>
              <a:rPr lang="en-US" dirty="0"/>
              <a:t> skills you want to hone,</a:t>
            </a:r>
          </a:p>
          <a:p>
            <a:pPr lvl="1"/>
            <a:r>
              <a:rPr lang="en-US" dirty="0"/>
              <a:t> </a:t>
            </a:r>
            <a:r>
              <a:rPr lang="en-US" b="1" dirty="0"/>
              <a:t>How</a:t>
            </a:r>
            <a:r>
              <a:rPr lang="en-US" dirty="0"/>
              <a:t> you will measure the outcome at each level</a:t>
            </a:r>
          </a:p>
          <a:p>
            <a:pPr lvl="1"/>
            <a:r>
              <a:rPr lang="en-US" dirty="0"/>
              <a:t> and </a:t>
            </a:r>
            <a:r>
              <a:rPr lang="en-US" b="1" dirty="0"/>
              <a:t>techniques </a:t>
            </a:r>
            <a:r>
              <a:rPr lang="en-US" dirty="0"/>
              <a:t>to further master each skill</a:t>
            </a:r>
          </a:p>
        </p:txBody>
      </p:sp>
    </p:spTree>
    <p:extLst>
      <p:ext uri="{BB962C8B-B14F-4D97-AF65-F5344CB8AC3E}">
        <p14:creationId xmlns:p14="http://schemas.microsoft.com/office/powerpoint/2010/main" val="3543615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939800-8DF4-4446-B1AA-3B792D763B71}"/>
              </a:ext>
            </a:extLst>
          </p:cNvPr>
          <p:cNvPicPr>
            <a:picLocks noChangeAspect="1"/>
          </p:cNvPicPr>
          <p:nvPr/>
        </p:nvPicPr>
        <p:blipFill>
          <a:blip r:embed="rId2"/>
          <a:stretch>
            <a:fillRect/>
          </a:stretch>
        </p:blipFill>
        <p:spPr>
          <a:xfrm>
            <a:off x="907732" y="882014"/>
            <a:ext cx="10020021" cy="4070985"/>
          </a:xfrm>
          <a:prstGeom prst="rect">
            <a:avLst/>
          </a:prstGeom>
        </p:spPr>
      </p:pic>
      <p:pic>
        <p:nvPicPr>
          <p:cNvPr id="7" name="Picture 6">
            <a:extLst>
              <a:ext uri="{FF2B5EF4-FFF2-40B4-BE49-F238E27FC236}">
                <a16:creationId xmlns:a16="http://schemas.microsoft.com/office/drawing/2014/main" id="{F57D8001-60B4-40DC-A83C-89256F851D82}"/>
              </a:ext>
            </a:extLst>
          </p:cNvPr>
          <p:cNvPicPr>
            <a:picLocks noChangeAspect="1"/>
          </p:cNvPicPr>
          <p:nvPr/>
        </p:nvPicPr>
        <p:blipFill>
          <a:blip r:embed="rId3"/>
          <a:stretch>
            <a:fillRect/>
          </a:stretch>
        </p:blipFill>
        <p:spPr>
          <a:xfrm>
            <a:off x="3254692" y="5157787"/>
            <a:ext cx="3609975" cy="1266825"/>
          </a:xfrm>
          <a:prstGeom prst="rect">
            <a:avLst/>
          </a:prstGeom>
        </p:spPr>
      </p:pic>
    </p:spTree>
    <p:extLst>
      <p:ext uri="{BB962C8B-B14F-4D97-AF65-F5344CB8AC3E}">
        <p14:creationId xmlns:p14="http://schemas.microsoft.com/office/powerpoint/2010/main" val="215027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AA98E2-8CED-413A-AE92-C5EA1BFA8F93}"/>
              </a:ext>
            </a:extLst>
          </p:cNvPr>
          <p:cNvPicPr>
            <a:picLocks noChangeAspect="1"/>
          </p:cNvPicPr>
          <p:nvPr/>
        </p:nvPicPr>
        <p:blipFill>
          <a:blip r:embed="rId3"/>
          <a:stretch>
            <a:fillRect/>
          </a:stretch>
        </p:blipFill>
        <p:spPr>
          <a:xfrm>
            <a:off x="335280" y="820102"/>
            <a:ext cx="11486816" cy="5534978"/>
          </a:xfrm>
          <a:prstGeom prst="rect">
            <a:avLst/>
          </a:prstGeom>
        </p:spPr>
      </p:pic>
    </p:spTree>
    <p:extLst>
      <p:ext uri="{BB962C8B-B14F-4D97-AF65-F5344CB8AC3E}">
        <p14:creationId xmlns:p14="http://schemas.microsoft.com/office/powerpoint/2010/main" val="3543756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762535-730C-4590-AF9F-2CC00DC123F0}"/>
              </a:ext>
            </a:extLst>
          </p:cNvPr>
          <p:cNvPicPr>
            <a:picLocks noChangeAspect="1"/>
          </p:cNvPicPr>
          <p:nvPr/>
        </p:nvPicPr>
        <p:blipFill>
          <a:blip r:embed="rId2"/>
          <a:stretch>
            <a:fillRect/>
          </a:stretch>
        </p:blipFill>
        <p:spPr>
          <a:xfrm>
            <a:off x="718853" y="658177"/>
            <a:ext cx="10754293" cy="5315903"/>
          </a:xfrm>
          <a:prstGeom prst="rect">
            <a:avLst/>
          </a:prstGeom>
        </p:spPr>
      </p:pic>
    </p:spTree>
    <p:extLst>
      <p:ext uri="{BB962C8B-B14F-4D97-AF65-F5344CB8AC3E}">
        <p14:creationId xmlns:p14="http://schemas.microsoft.com/office/powerpoint/2010/main" val="794391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99DE55-D64C-4070-9E9F-CC6B7BB8BB5E}"/>
              </a:ext>
            </a:extLst>
          </p:cNvPr>
          <p:cNvPicPr>
            <a:picLocks noChangeAspect="1"/>
          </p:cNvPicPr>
          <p:nvPr/>
        </p:nvPicPr>
        <p:blipFill>
          <a:blip r:embed="rId3"/>
          <a:stretch>
            <a:fillRect/>
          </a:stretch>
        </p:blipFill>
        <p:spPr>
          <a:xfrm>
            <a:off x="442912" y="622934"/>
            <a:ext cx="11048796" cy="5716906"/>
          </a:xfrm>
          <a:prstGeom prst="rect">
            <a:avLst/>
          </a:prstGeom>
        </p:spPr>
      </p:pic>
    </p:spTree>
    <p:extLst>
      <p:ext uri="{BB962C8B-B14F-4D97-AF65-F5344CB8AC3E}">
        <p14:creationId xmlns:p14="http://schemas.microsoft.com/office/powerpoint/2010/main" val="6055411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2932</TotalTime>
  <Words>1099</Words>
  <Application>Microsoft Office PowerPoint</Application>
  <PresentationFormat>Widescreen</PresentationFormat>
  <Paragraphs>127</Paragraphs>
  <Slides>27</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charter</vt:lpstr>
      <vt:lpstr>Office Theme</vt:lpstr>
      <vt:lpstr>Data Science RoadMap</vt:lpstr>
      <vt:lpstr>PowerPoint Presentation</vt:lpstr>
      <vt:lpstr>PowerPoint Presentation</vt:lpstr>
      <vt:lpstr>PowerPoint Presentation</vt:lpstr>
      <vt:lpstr>What is the data science learning roadmap?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Complexity and common usage</vt:lpstr>
      <vt:lpstr>Programming or software engineering</vt:lpstr>
      <vt:lpstr>Data collection, extraction and wrangling</vt:lpstr>
      <vt:lpstr>Exploratory Data Analysis</vt:lpstr>
      <vt:lpstr>Statistics and Mathematics</vt:lpstr>
      <vt:lpstr>Machine learning</vt:lpstr>
      <vt:lpstr>PowerPoint Presentation</vt:lpstr>
      <vt:lpstr>PowerPoint Presentation</vt:lpstr>
      <vt:lpstr>Soft skills (people behavior skills)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Science RoadMap</dc:title>
  <dc:creator>masoud</dc:creator>
  <cp:lastModifiedBy>masoud</cp:lastModifiedBy>
  <cp:revision>35</cp:revision>
  <dcterms:created xsi:type="dcterms:W3CDTF">2022-07-18T23:32:00Z</dcterms:created>
  <dcterms:modified xsi:type="dcterms:W3CDTF">2022-07-21T19:04:12Z</dcterms:modified>
</cp:coreProperties>
</file>